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3" r:id="rId1"/>
  </p:sldMasterIdLst>
  <p:sldIdLst>
    <p:sldId id="256" r:id="rId2"/>
    <p:sldId id="257" r:id="rId3"/>
    <p:sldId id="278" r:id="rId4"/>
    <p:sldId id="288" r:id="rId5"/>
    <p:sldId id="258" r:id="rId6"/>
    <p:sldId id="259" r:id="rId7"/>
    <p:sldId id="279" r:id="rId8"/>
    <p:sldId id="280" r:id="rId9"/>
    <p:sldId id="260" r:id="rId10"/>
    <p:sldId id="281" r:id="rId11"/>
    <p:sldId id="289" r:id="rId12"/>
    <p:sldId id="283" r:id="rId13"/>
    <p:sldId id="261" r:id="rId14"/>
    <p:sldId id="262" r:id="rId15"/>
    <p:sldId id="290" r:id="rId16"/>
    <p:sldId id="263" r:id="rId17"/>
    <p:sldId id="264" r:id="rId18"/>
    <p:sldId id="265" r:id="rId19"/>
    <p:sldId id="266" r:id="rId20"/>
    <p:sldId id="284" r:id="rId21"/>
    <p:sldId id="267" r:id="rId22"/>
    <p:sldId id="268" r:id="rId23"/>
    <p:sldId id="277" r:id="rId24"/>
    <p:sldId id="291" r:id="rId25"/>
    <p:sldId id="269" r:id="rId26"/>
    <p:sldId id="270" r:id="rId27"/>
    <p:sldId id="271" r:id="rId28"/>
    <p:sldId id="274" r:id="rId29"/>
    <p:sldId id="272" r:id="rId30"/>
    <p:sldId id="273" r:id="rId31"/>
    <p:sldId id="275" r:id="rId32"/>
    <p:sldId id="286" r:id="rId33"/>
    <p:sldId id="287" r:id="rId34"/>
    <p:sldId id="276" r:id="rId35"/>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8AB3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4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2718195-43A7-479A-8687-A30B0B138015}"/>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27418006-0C94-45EF-BE5E-29FE75F5255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AC037CD6-B641-41DC-B5A6-08585FBEAC6E}"/>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5" name="Substituent subsol 4">
            <a:extLst>
              <a:ext uri="{FF2B5EF4-FFF2-40B4-BE49-F238E27FC236}">
                <a16:creationId xmlns:a16="http://schemas.microsoft.com/office/drawing/2014/main" id="{A615BF59-7DD2-4246-B612-773C11AD66A8}"/>
              </a:ext>
            </a:extLst>
          </p:cNvPr>
          <p:cNvSpPr>
            <a:spLocks noGrp="1"/>
          </p:cNvSpPr>
          <p:nvPr>
            <p:ph type="ftr" sz="quarter" idx="11"/>
          </p:nvPr>
        </p:nvSpPr>
        <p:spPr/>
        <p:txBody>
          <a:bodyPr/>
          <a:lstStyle/>
          <a:p>
            <a:endParaRPr lang="en-US" dirty="0"/>
          </a:p>
        </p:txBody>
      </p:sp>
      <p:sp>
        <p:nvSpPr>
          <p:cNvPr id="6" name="Substituent număr diapozitiv 5">
            <a:extLst>
              <a:ext uri="{FF2B5EF4-FFF2-40B4-BE49-F238E27FC236}">
                <a16:creationId xmlns:a16="http://schemas.microsoft.com/office/drawing/2014/main" id="{BD4DC587-BC0D-4C49-8FD3-4612B08889DE}"/>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53076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DE8CE88-5E9A-4D17-BFDE-74E3FA1EC74A}"/>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ACB517F4-9964-48E3-B675-E4C949E54512}"/>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E1563F18-87AE-4DA8-A508-692D3D77ED72}"/>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5" name="Substituent subsol 4">
            <a:extLst>
              <a:ext uri="{FF2B5EF4-FFF2-40B4-BE49-F238E27FC236}">
                <a16:creationId xmlns:a16="http://schemas.microsoft.com/office/drawing/2014/main" id="{5E523B7B-764A-478A-9B20-796F302CD457}"/>
              </a:ext>
            </a:extLst>
          </p:cNvPr>
          <p:cNvSpPr>
            <a:spLocks noGrp="1"/>
          </p:cNvSpPr>
          <p:nvPr>
            <p:ph type="ftr" sz="quarter" idx="11"/>
          </p:nvPr>
        </p:nvSpPr>
        <p:spPr/>
        <p:txBody>
          <a:bodyPr/>
          <a:lstStyle/>
          <a:p>
            <a:endParaRPr lang="en-US" dirty="0"/>
          </a:p>
        </p:txBody>
      </p:sp>
      <p:sp>
        <p:nvSpPr>
          <p:cNvPr id="6" name="Substituent număr diapozitiv 5">
            <a:extLst>
              <a:ext uri="{FF2B5EF4-FFF2-40B4-BE49-F238E27FC236}">
                <a16:creationId xmlns:a16="http://schemas.microsoft.com/office/drawing/2014/main" id="{6ACE6583-2C41-4F86-A114-5E39A9DD6AB5}"/>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93992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3AB7A19F-47EA-4537-AB7E-744BFF4CB441}"/>
              </a:ext>
            </a:extLst>
          </p:cNvPr>
          <p:cNvSpPr>
            <a:spLocks noGrp="1"/>
          </p:cNvSpPr>
          <p:nvPr>
            <p:ph type="title" orient="vert"/>
          </p:nvPr>
        </p:nvSpPr>
        <p:spPr>
          <a:xfrm>
            <a:off x="8724901"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E48C743D-B3ED-4867-A117-4E798A88C9D3}"/>
              </a:ext>
            </a:extLst>
          </p:cNvPr>
          <p:cNvSpPr>
            <a:spLocks noGrp="1"/>
          </p:cNvSpPr>
          <p:nvPr>
            <p:ph type="body" orient="vert" idx="1"/>
          </p:nvPr>
        </p:nvSpPr>
        <p:spPr>
          <a:xfrm>
            <a:off x="838201"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6D9EBA75-0DD6-4E52-B606-A306D02DE13C}"/>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5" name="Substituent subsol 4">
            <a:extLst>
              <a:ext uri="{FF2B5EF4-FFF2-40B4-BE49-F238E27FC236}">
                <a16:creationId xmlns:a16="http://schemas.microsoft.com/office/drawing/2014/main" id="{BE4CB5AE-FC12-49A3-B654-7728BED07EB7}"/>
              </a:ext>
            </a:extLst>
          </p:cNvPr>
          <p:cNvSpPr>
            <a:spLocks noGrp="1"/>
          </p:cNvSpPr>
          <p:nvPr>
            <p:ph type="ftr" sz="quarter" idx="11"/>
          </p:nvPr>
        </p:nvSpPr>
        <p:spPr/>
        <p:txBody>
          <a:bodyPr/>
          <a:lstStyle/>
          <a:p>
            <a:endParaRPr lang="en-US" dirty="0"/>
          </a:p>
        </p:txBody>
      </p:sp>
      <p:sp>
        <p:nvSpPr>
          <p:cNvPr id="6" name="Substituent număr diapozitiv 5">
            <a:extLst>
              <a:ext uri="{FF2B5EF4-FFF2-40B4-BE49-F238E27FC236}">
                <a16:creationId xmlns:a16="http://schemas.microsoft.com/office/drawing/2014/main" id="{7DE12D45-04A2-4972-BB8E-CB5EDC7B05A8}"/>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63403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AC5EAD2-2A21-4FA9-97EE-68C42FBEA804}"/>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23D275BB-9865-4BE1-B554-FC861A7D472F}"/>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5CE2A12F-043F-41F5-8EBC-8D8AED16FCF0}"/>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5" name="Substituent subsol 4">
            <a:extLst>
              <a:ext uri="{FF2B5EF4-FFF2-40B4-BE49-F238E27FC236}">
                <a16:creationId xmlns:a16="http://schemas.microsoft.com/office/drawing/2014/main" id="{F8B96CE6-5425-4304-A678-3CD2A9E15341}"/>
              </a:ext>
            </a:extLst>
          </p:cNvPr>
          <p:cNvSpPr>
            <a:spLocks noGrp="1"/>
          </p:cNvSpPr>
          <p:nvPr>
            <p:ph type="ftr" sz="quarter" idx="11"/>
          </p:nvPr>
        </p:nvSpPr>
        <p:spPr/>
        <p:txBody>
          <a:bodyPr/>
          <a:lstStyle/>
          <a:p>
            <a:endParaRPr lang="en-US" dirty="0"/>
          </a:p>
        </p:txBody>
      </p:sp>
      <p:sp>
        <p:nvSpPr>
          <p:cNvPr id="6" name="Substituent număr diapozitiv 5">
            <a:extLst>
              <a:ext uri="{FF2B5EF4-FFF2-40B4-BE49-F238E27FC236}">
                <a16:creationId xmlns:a16="http://schemas.microsoft.com/office/drawing/2014/main" id="{67F9D785-97E7-4802-8934-1113FEA828FC}"/>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26941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264CF65-15A3-4D87-8669-81C8BC2CD0B9}"/>
              </a:ext>
            </a:extLst>
          </p:cNvPr>
          <p:cNvSpPr>
            <a:spLocks noGrp="1"/>
          </p:cNvSpPr>
          <p:nvPr>
            <p:ph type="title"/>
          </p:nvPr>
        </p:nvSpPr>
        <p:spPr>
          <a:xfrm>
            <a:off x="831851" y="1709740"/>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322C74FD-8150-45C2-8C93-897D6228F55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D1F5F5EA-3FEC-438D-B600-36B6D4234C1E}"/>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5" name="Substituent subsol 4">
            <a:extLst>
              <a:ext uri="{FF2B5EF4-FFF2-40B4-BE49-F238E27FC236}">
                <a16:creationId xmlns:a16="http://schemas.microsoft.com/office/drawing/2014/main" id="{C4CDE6C7-87DF-4FD6-8917-8942E763772A}"/>
              </a:ext>
            </a:extLst>
          </p:cNvPr>
          <p:cNvSpPr>
            <a:spLocks noGrp="1"/>
          </p:cNvSpPr>
          <p:nvPr>
            <p:ph type="ftr" sz="quarter" idx="11"/>
          </p:nvPr>
        </p:nvSpPr>
        <p:spPr/>
        <p:txBody>
          <a:bodyPr/>
          <a:lstStyle/>
          <a:p>
            <a:endParaRPr lang="en-US" dirty="0"/>
          </a:p>
        </p:txBody>
      </p:sp>
      <p:sp>
        <p:nvSpPr>
          <p:cNvPr id="6" name="Substituent număr diapozitiv 5">
            <a:extLst>
              <a:ext uri="{FF2B5EF4-FFF2-40B4-BE49-F238E27FC236}">
                <a16:creationId xmlns:a16="http://schemas.microsoft.com/office/drawing/2014/main" id="{589E64CE-7741-4B51-B0CD-A14E4960415F}"/>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64477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B4D844A-5F52-4D8F-9DA1-CDD0005928DB}"/>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B23F3AB5-BE44-4587-87B8-0C1E220A620A}"/>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E51D1C58-F613-49E1-8A57-752E11755ABA}"/>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0E1C0A7C-1BDE-4AB3-9833-EC18A2ACE4D5}"/>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6" name="Substituent subsol 5">
            <a:extLst>
              <a:ext uri="{FF2B5EF4-FFF2-40B4-BE49-F238E27FC236}">
                <a16:creationId xmlns:a16="http://schemas.microsoft.com/office/drawing/2014/main" id="{E8AB5D12-643D-4D43-B3F2-C80F88424DE4}"/>
              </a:ext>
            </a:extLst>
          </p:cNvPr>
          <p:cNvSpPr>
            <a:spLocks noGrp="1"/>
          </p:cNvSpPr>
          <p:nvPr>
            <p:ph type="ftr" sz="quarter" idx="11"/>
          </p:nvPr>
        </p:nvSpPr>
        <p:spPr/>
        <p:txBody>
          <a:bodyPr/>
          <a:lstStyle/>
          <a:p>
            <a:endParaRPr lang="en-US" dirty="0"/>
          </a:p>
        </p:txBody>
      </p:sp>
      <p:sp>
        <p:nvSpPr>
          <p:cNvPr id="7" name="Substituent număr diapozitiv 6">
            <a:extLst>
              <a:ext uri="{FF2B5EF4-FFF2-40B4-BE49-F238E27FC236}">
                <a16:creationId xmlns:a16="http://schemas.microsoft.com/office/drawing/2014/main" id="{805EACBE-2A0F-41AF-97E6-DD39623D4A8D}"/>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40123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E2B29E2-511F-460C-8312-451ED26E3496}"/>
              </a:ext>
            </a:extLst>
          </p:cNvPr>
          <p:cNvSpPr>
            <a:spLocks noGrp="1"/>
          </p:cNvSpPr>
          <p:nvPr>
            <p:ph type="title"/>
          </p:nvPr>
        </p:nvSpPr>
        <p:spPr>
          <a:xfrm>
            <a:off x="839788" y="365127"/>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EF6F34C8-9217-498D-8E3C-BDB892BF4F3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10B3DDB1-D412-4AAD-8CB3-B8F138237819}"/>
              </a:ext>
            </a:extLst>
          </p:cNvPr>
          <p:cNvSpPr>
            <a:spLocks noGrp="1"/>
          </p:cNvSpPr>
          <p:nvPr>
            <p:ph sz="half" idx="2"/>
          </p:nvPr>
        </p:nvSpPr>
        <p:spPr>
          <a:xfrm>
            <a:off x="839789"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04E34169-DF31-47CD-8161-08AF81111BE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3E1FECF0-1037-48FE-A9B5-52F540A64750}"/>
              </a:ext>
            </a:extLst>
          </p:cNvPr>
          <p:cNvSpPr>
            <a:spLocks noGrp="1"/>
          </p:cNvSpPr>
          <p:nvPr>
            <p:ph sz="quarter" idx="4"/>
          </p:nvPr>
        </p:nvSpPr>
        <p:spPr>
          <a:xfrm>
            <a:off x="6172201"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B344CD47-316B-4C39-AE7B-E28E00DE2795}"/>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8" name="Substituent subsol 7">
            <a:extLst>
              <a:ext uri="{FF2B5EF4-FFF2-40B4-BE49-F238E27FC236}">
                <a16:creationId xmlns:a16="http://schemas.microsoft.com/office/drawing/2014/main" id="{DFBC417A-67F6-4E79-904D-5FC4BF0191C9}"/>
              </a:ext>
            </a:extLst>
          </p:cNvPr>
          <p:cNvSpPr>
            <a:spLocks noGrp="1"/>
          </p:cNvSpPr>
          <p:nvPr>
            <p:ph type="ftr" sz="quarter" idx="11"/>
          </p:nvPr>
        </p:nvSpPr>
        <p:spPr/>
        <p:txBody>
          <a:bodyPr/>
          <a:lstStyle/>
          <a:p>
            <a:endParaRPr lang="en-US" dirty="0"/>
          </a:p>
        </p:txBody>
      </p:sp>
      <p:sp>
        <p:nvSpPr>
          <p:cNvPr id="9" name="Substituent număr diapozitiv 8">
            <a:extLst>
              <a:ext uri="{FF2B5EF4-FFF2-40B4-BE49-F238E27FC236}">
                <a16:creationId xmlns:a16="http://schemas.microsoft.com/office/drawing/2014/main" id="{6BFD28AB-0C8A-4E32-BD89-D365AB7B93DA}"/>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160417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52CDB38-58F2-4595-8AE6-22DFCF3DFB65}"/>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1783CF94-703A-46C1-BBB8-9CEA7914C94A}"/>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4" name="Substituent subsol 3">
            <a:extLst>
              <a:ext uri="{FF2B5EF4-FFF2-40B4-BE49-F238E27FC236}">
                <a16:creationId xmlns:a16="http://schemas.microsoft.com/office/drawing/2014/main" id="{36A0B33E-DA2A-4118-8E8A-5EEACC536BB8}"/>
              </a:ext>
            </a:extLst>
          </p:cNvPr>
          <p:cNvSpPr>
            <a:spLocks noGrp="1"/>
          </p:cNvSpPr>
          <p:nvPr>
            <p:ph type="ftr" sz="quarter" idx="11"/>
          </p:nvPr>
        </p:nvSpPr>
        <p:spPr/>
        <p:txBody>
          <a:bodyPr/>
          <a:lstStyle/>
          <a:p>
            <a:endParaRPr lang="en-US" dirty="0"/>
          </a:p>
        </p:txBody>
      </p:sp>
      <p:sp>
        <p:nvSpPr>
          <p:cNvPr id="5" name="Substituent număr diapozitiv 4">
            <a:extLst>
              <a:ext uri="{FF2B5EF4-FFF2-40B4-BE49-F238E27FC236}">
                <a16:creationId xmlns:a16="http://schemas.microsoft.com/office/drawing/2014/main" id="{ABA91F32-8E90-4743-817B-3016CC656CFB}"/>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26015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A1330BB5-EF6C-4446-8278-A4762D667D26}"/>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3" name="Substituent subsol 2">
            <a:extLst>
              <a:ext uri="{FF2B5EF4-FFF2-40B4-BE49-F238E27FC236}">
                <a16:creationId xmlns:a16="http://schemas.microsoft.com/office/drawing/2014/main" id="{7A5D204D-475F-4E93-86C4-A022F9B87A73}"/>
              </a:ext>
            </a:extLst>
          </p:cNvPr>
          <p:cNvSpPr>
            <a:spLocks noGrp="1"/>
          </p:cNvSpPr>
          <p:nvPr>
            <p:ph type="ftr" sz="quarter" idx="11"/>
          </p:nvPr>
        </p:nvSpPr>
        <p:spPr/>
        <p:txBody>
          <a:bodyPr/>
          <a:lstStyle/>
          <a:p>
            <a:endParaRPr lang="en-US" dirty="0"/>
          </a:p>
        </p:txBody>
      </p:sp>
      <p:sp>
        <p:nvSpPr>
          <p:cNvPr id="4" name="Substituent număr diapozitiv 3">
            <a:extLst>
              <a:ext uri="{FF2B5EF4-FFF2-40B4-BE49-F238E27FC236}">
                <a16:creationId xmlns:a16="http://schemas.microsoft.com/office/drawing/2014/main" id="{7B7C18B9-13BA-48CB-955E-D995B0858C62}"/>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0926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1ED0BAF-BC02-4FA1-9165-2F227E64BC24}"/>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BDBB6F90-65DC-4617-ACA7-B88B0FEC706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8CC2F478-1EC6-4ADA-B5F6-DEE6981CD17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616A6924-9280-4E55-BF7A-1A60087FEBFE}"/>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6" name="Substituent subsol 5">
            <a:extLst>
              <a:ext uri="{FF2B5EF4-FFF2-40B4-BE49-F238E27FC236}">
                <a16:creationId xmlns:a16="http://schemas.microsoft.com/office/drawing/2014/main" id="{616FBE81-8397-44E4-B1F3-BF882E0C6A9E}"/>
              </a:ext>
            </a:extLst>
          </p:cNvPr>
          <p:cNvSpPr>
            <a:spLocks noGrp="1"/>
          </p:cNvSpPr>
          <p:nvPr>
            <p:ph type="ftr" sz="quarter" idx="11"/>
          </p:nvPr>
        </p:nvSpPr>
        <p:spPr/>
        <p:txBody>
          <a:bodyPr/>
          <a:lstStyle/>
          <a:p>
            <a:endParaRPr lang="en-US" dirty="0"/>
          </a:p>
        </p:txBody>
      </p:sp>
      <p:sp>
        <p:nvSpPr>
          <p:cNvPr id="7" name="Substituent număr diapozitiv 6">
            <a:extLst>
              <a:ext uri="{FF2B5EF4-FFF2-40B4-BE49-F238E27FC236}">
                <a16:creationId xmlns:a16="http://schemas.microsoft.com/office/drawing/2014/main" id="{C03D8E12-C70D-43DB-ABDD-6A0F7B25B35B}"/>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51492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E687494-1711-44E9-BA7E-A6BC11577C8D}"/>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12C08B6E-C242-4283-92F7-ED2808080889}"/>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o-RO"/>
          </a:p>
        </p:txBody>
      </p:sp>
      <p:sp>
        <p:nvSpPr>
          <p:cNvPr id="4" name="Substituent text 3">
            <a:extLst>
              <a:ext uri="{FF2B5EF4-FFF2-40B4-BE49-F238E27FC236}">
                <a16:creationId xmlns:a16="http://schemas.microsoft.com/office/drawing/2014/main" id="{8FC133C7-DE42-45DA-9F0D-D533E838796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6CB9D4B7-CC1F-4BAB-B6B9-28258873E737}"/>
              </a:ext>
            </a:extLst>
          </p:cNvPr>
          <p:cNvSpPr>
            <a:spLocks noGrp="1"/>
          </p:cNvSpPr>
          <p:nvPr>
            <p:ph type="dt" sz="half" idx="10"/>
          </p:nvPr>
        </p:nvSpPr>
        <p:spPr/>
        <p:txBody>
          <a:bodyPr/>
          <a:lstStyle/>
          <a:p>
            <a:fld id="{9334D819-9F07-4261-B09B-9E467E5D9002}" type="datetimeFigureOut">
              <a:rPr lang="en-US" smtClean="0"/>
              <a:pPr/>
              <a:t>11/2/2021</a:t>
            </a:fld>
            <a:endParaRPr lang="en-US" dirty="0"/>
          </a:p>
        </p:txBody>
      </p:sp>
      <p:sp>
        <p:nvSpPr>
          <p:cNvPr id="6" name="Substituent subsol 5">
            <a:extLst>
              <a:ext uri="{FF2B5EF4-FFF2-40B4-BE49-F238E27FC236}">
                <a16:creationId xmlns:a16="http://schemas.microsoft.com/office/drawing/2014/main" id="{58A53870-43CB-4AA9-B013-168C33B1BB3C}"/>
              </a:ext>
            </a:extLst>
          </p:cNvPr>
          <p:cNvSpPr>
            <a:spLocks noGrp="1"/>
          </p:cNvSpPr>
          <p:nvPr>
            <p:ph type="ftr" sz="quarter" idx="11"/>
          </p:nvPr>
        </p:nvSpPr>
        <p:spPr/>
        <p:txBody>
          <a:bodyPr/>
          <a:lstStyle/>
          <a:p>
            <a:endParaRPr lang="en-US" dirty="0"/>
          </a:p>
        </p:txBody>
      </p:sp>
      <p:sp>
        <p:nvSpPr>
          <p:cNvPr id="7" name="Substituent număr diapozitiv 6">
            <a:extLst>
              <a:ext uri="{FF2B5EF4-FFF2-40B4-BE49-F238E27FC236}">
                <a16:creationId xmlns:a16="http://schemas.microsoft.com/office/drawing/2014/main" id="{83500B50-F405-4E0E-8414-818520F3B00C}"/>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42453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B11BE33D-4527-42A9-A088-D5118497E5E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DEFDA17F-F093-48DA-B0CC-84DA0488B9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E2CE433B-E82D-4524-9451-38B5E0314B0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11/2/2021</a:t>
            </a:fld>
            <a:endParaRPr lang="en-US" dirty="0"/>
          </a:p>
        </p:txBody>
      </p:sp>
      <p:sp>
        <p:nvSpPr>
          <p:cNvPr id="5" name="Substituent subsol 4">
            <a:extLst>
              <a:ext uri="{FF2B5EF4-FFF2-40B4-BE49-F238E27FC236}">
                <a16:creationId xmlns:a16="http://schemas.microsoft.com/office/drawing/2014/main" id="{3E3B5308-DB0A-4433-A5F9-F11FE0D384E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ubstituent număr diapozitiv 5">
            <a:extLst>
              <a:ext uri="{FF2B5EF4-FFF2-40B4-BE49-F238E27FC236}">
                <a16:creationId xmlns:a16="http://schemas.microsoft.com/office/drawing/2014/main" id="{68D33A94-676C-4A5F-A016-2A468B96336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196115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2320" y="1288105"/>
            <a:ext cx="7955280" cy="3169595"/>
          </a:xfrm>
          <a:solidFill>
            <a:srgbClr val="33CC33"/>
          </a:solidFill>
        </p:spPr>
        <p:txBody>
          <a:bodyPr>
            <a:normAutofit/>
          </a:bodyPr>
          <a:lstStyle/>
          <a:p>
            <a:r>
              <a:rPr lang="ro-RO" sz="3600" b="1" dirty="0">
                <a:latin typeface="Century Gothic" panose="020B0502020202020204" pitchFamily="34" charset="0"/>
                <a:ea typeface="Verdana" panose="020B0604030504040204" pitchFamily="34" charset="0"/>
              </a:rPr>
              <a:t>Zwischen den </a:t>
            </a:r>
            <a:r>
              <a:rPr lang="ro-RO" sz="3600" b="1" dirty="0" err="1">
                <a:latin typeface="Century Gothic" panose="020B0502020202020204" pitchFamily="34" charset="0"/>
                <a:ea typeface="Verdana" panose="020B0604030504040204" pitchFamily="34" charset="0"/>
              </a:rPr>
              <a:t>Kulturen</a:t>
            </a:r>
            <a:r>
              <a:rPr lang="ro-RO" sz="3600" b="1" dirty="0">
                <a:latin typeface="Century Gothic" panose="020B0502020202020204" pitchFamily="34" charset="0"/>
                <a:ea typeface="Verdana" panose="020B0604030504040204" pitchFamily="34" charset="0"/>
              </a:rPr>
              <a:t> </a:t>
            </a:r>
            <a:br>
              <a:rPr lang="ro-RO" sz="3600" b="1" dirty="0">
                <a:latin typeface="Century Gothic" panose="020B0502020202020204" pitchFamily="34" charset="0"/>
                <a:ea typeface="Verdana" panose="020B0604030504040204" pitchFamily="34" charset="0"/>
              </a:rPr>
            </a:br>
            <a:br>
              <a:rPr lang="ro-RO" sz="4800" dirty="0">
                <a:latin typeface="Century Gothic" panose="020B0502020202020204" pitchFamily="34" charset="0"/>
                <a:ea typeface="Verdana" panose="020B0604030504040204" pitchFamily="34" charset="0"/>
              </a:rPr>
            </a:br>
            <a:r>
              <a:rPr lang="ro-RO" sz="3600" b="1" dirty="0" err="1">
                <a:solidFill>
                  <a:srgbClr val="FF0000"/>
                </a:solidFill>
                <a:latin typeface="Century Gothic" panose="020B0502020202020204" pitchFamily="34" charset="0"/>
                <a:ea typeface="Verdana" panose="020B0604030504040204" pitchFamily="34" charset="0"/>
              </a:rPr>
              <a:t>Rumänien</a:t>
            </a:r>
            <a:r>
              <a:rPr lang="ro-RO" sz="3600" b="1" dirty="0">
                <a:solidFill>
                  <a:srgbClr val="FF0000"/>
                </a:solidFill>
                <a:latin typeface="Century Gothic" panose="020B0502020202020204" pitchFamily="34" charset="0"/>
                <a:ea typeface="Verdana" panose="020B0604030504040204" pitchFamily="34" charset="0"/>
              </a:rPr>
              <a:t>, 7. – 13 OKTOBER 2019</a:t>
            </a:r>
            <a:br>
              <a:rPr lang="ro-RO" sz="3600" b="1" dirty="0">
                <a:solidFill>
                  <a:srgbClr val="FF0000"/>
                </a:solidFill>
                <a:latin typeface="Century Gothic" panose="020B0502020202020204" pitchFamily="34" charset="0"/>
                <a:ea typeface="Verdana" panose="020B0604030504040204" pitchFamily="34" charset="0"/>
              </a:rPr>
            </a:br>
            <a:br>
              <a:rPr lang="ro-RO" sz="3600" dirty="0">
                <a:latin typeface="Century Gothic" panose="020B0502020202020204" pitchFamily="34" charset="0"/>
                <a:ea typeface="Verdana" panose="020B0604030504040204" pitchFamily="34" charset="0"/>
              </a:rPr>
            </a:br>
            <a:r>
              <a:rPr lang="ro-RO" sz="3600" b="1" dirty="0">
                <a:solidFill>
                  <a:srgbClr val="FFFF00"/>
                </a:solidFill>
                <a:latin typeface="Century Gothic" panose="020B0502020202020204" pitchFamily="34" charset="0"/>
                <a:ea typeface="Verdana" panose="020B0604030504040204" pitchFamily="34" charset="0"/>
              </a:rPr>
              <a:t>ERASMUS +</a:t>
            </a:r>
          </a:p>
        </p:txBody>
      </p:sp>
    </p:spTree>
    <p:extLst>
      <p:ext uri="{BB962C8B-B14F-4D97-AF65-F5344CB8AC3E}">
        <p14:creationId xmlns:p14="http://schemas.microsoft.com/office/powerpoint/2010/main" val="194697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7F96D99-2D33-4568-825B-17A567E14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82824E3-0C70-4ADF-AF14-F2A29C1A84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1" y="635715"/>
            <a:ext cx="11142208" cy="2482136"/>
            <a:chOff x="409710" y="635715"/>
            <a:chExt cx="11142208" cy="2482136"/>
          </a:xfrm>
        </p:grpSpPr>
        <p:sp>
          <p:nvSpPr>
            <p:cNvPr id="17" name="Freeform 44">
              <a:extLst>
                <a:ext uri="{FF2B5EF4-FFF2-40B4-BE49-F238E27FC236}">
                  <a16:creationId xmlns:a16="http://schemas.microsoft.com/office/drawing/2014/main" id="{EDF8E059-14E1-464B-A0DD-E258C8235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5">
              <a:extLst>
                <a:ext uri="{FF2B5EF4-FFF2-40B4-BE49-F238E27FC236}">
                  <a16:creationId xmlns:a16="http://schemas.microsoft.com/office/drawing/2014/main" id="{0086DA70-4BA5-492B-8562-8EDE2C69BB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824C1152-1CB5-49CC-8321-B9EA238915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CCA1B10F-BF11-4262-8103-53C771DA91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542307EC-176F-48B6-8210-30E3ED0F6F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u 1">
            <a:extLst>
              <a:ext uri="{FF2B5EF4-FFF2-40B4-BE49-F238E27FC236}">
                <a16:creationId xmlns:a16="http://schemas.microsoft.com/office/drawing/2014/main" id="{56E628EF-566C-4FFF-8A36-7A0BB02666EB}"/>
              </a:ext>
            </a:extLst>
          </p:cNvPr>
          <p:cNvSpPr>
            <a:spLocks noGrp="1"/>
          </p:cNvSpPr>
          <p:nvPr>
            <p:ph type="title"/>
          </p:nvPr>
        </p:nvSpPr>
        <p:spPr>
          <a:xfrm>
            <a:off x="1047280" y="759806"/>
            <a:ext cx="10306520" cy="1183295"/>
          </a:xfrm>
        </p:spPr>
        <p:txBody>
          <a:bodyPr>
            <a:normAutofit/>
          </a:bodyPr>
          <a:lstStyle/>
          <a:p>
            <a:pPr algn="ctr"/>
            <a:r>
              <a:rPr lang="ro-RO" sz="3600" dirty="0">
                <a:solidFill>
                  <a:srgbClr val="FFFFFF"/>
                </a:solidFill>
                <a:latin typeface="Century Gothic" panose="020B0502020202020204" pitchFamily="34" charset="0"/>
              </a:rPr>
              <a:t>Materiale ale colegilor din Letonia </a:t>
            </a:r>
            <a:br>
              <a:rPr lang="ro-RO" sz="3600" dirty="0">
                <a:solidFill>
                  <a:srgbClr val="FFFFFF"/>
                </a:solidFill>
                <a:latin typeface="Century Gothic" panose="020B0502020202020204" pitchFamily="34" charset="0"/>
              </a:rPr>
            </a:br>
            <a:r>
              <a:rPr lang="ro-RO" sz="3600" dirty="0">
                <a:solidFill>
                  <a:srgbClr val="FFFFFF"/>
                </a:solidFill>
                <a:latin typeface="Century Gothic" panose="020B0502020202020204" pitchFamily="34" charset="0"/>
              </a:rPr>
              <a:t>și Turcia</a:t>
            </a:r>
          </a:p>
        </p:txBody>
      </p:sp>
      <p:pic>
        <p:nvPicPr>
          <p:cNvPr id="7" name="Imagine 6" descr="O imagine care conține tort, zi de naștere, veselă, decorat&#10;&#10;Descriere generată automat">
            <a:extLst>
              <a:ext uri="{FF2B5EF4-FFF2-40B4-BE49-F238E27FC236}">
                <a16:creationId xmlns:a16="http://schemas.microsoft.com/office/drawing/2014/main" id="{B098B687-A89C-41B6-8867-2058031E65F4}"/>
              </a:ext>
            </a:extLst>
          </p:cNvPr>
          <p:cNvPicPr>
            <a:picLocks noChangeAspect="1"/>
          </p:cNvPicPr>
          <p:nvPr/>
        </p:nvPicPr>
        <p:blipFill rotWithShape="1">
          <a:blip r:embed="rId2"/>
          <a:srcRect b="6699"/>
          <a:stretch/>
        </p:blipFill>
        <p:spPr>
          <a:xfrm>
            <a:off x="4287904" y="2415365"/>
            <a:ext cx="3057776" cy="3412571"/>
          </a:xfrm>
          <a:prstGeom prst="rect">
            <a:avLst/>
          </a:prstGeom>
        </p:spPr>
      </p:pic>
      <p:pic>
        <p:nvPicPr>
          <p:cNvPr id="5" name="Substituent conținut 4" descr="O imagine care conține persoană&#10;&#10;Descriere generată automat">
            <a:extLst>
              <a:ext uri="{FF2B5EF4-FFF2-40B4-BE49-F238E27FC236}">
                <a16:creationId xmlns:a16="http://schemas.microsoft.com/office/drawing/2014/main" id="{E269D3C8-478B-443F-8EA1-9FB3C4A028E2}"/>
              </a:ext>
            </a:extLst>
          </p:cNvPr>
          <p:cNvPicPr>
            <a:picLocks noChangeAspect="1"/>
          </p:cNvPicPr>
          <p:nvPr/>
        </p:nvPicPr>
        <p:blipFill rotWithShape="1">
          <a:blip r:embed="rId3"/>
          <a:srcRect l="14091" r="25089" b="-2"/>
          <a:stretch/>
        </p:blipFill>
        <p:spPr>
          <a:xfrm>
            <a:off x="1404792" y="2494451"/>
            <a:ext cx="2767293" cy="3412571"/>
          </a:xfrm>
          <a:prstGeom prst="rect">
            <a:avLst/>
          </a:prstGeom>
        </p:spPr>
      </p:pic>
      <p:cxnSp>
        <p:nvCxnSpPr>
          <p:cNvPr id="23" name="Straight Connector 22">
            <a:extLst>
              <a:ext uri="{FF2B5EF4-FFF2-40B4-BE49-F238E27FC236}">
                <a16:creationId xmlns:a16="http://schemas.microsoft.com/office/drawing/2014/main" id="{78F8437D-3883-423B-9985-2A86AD71B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72084" y="2486035"/>
            <a:ext cx="0" cy="3410712"/>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pic>
        <p:nvPicPr>
          <p:cNvPr id="9" name="Substituent conținut 8" descr="O imagine care conține persoană, interior&#10;&#10;Descriere generată automat">
            <a:extLst>
              <a:ext uri="{FF2B5EF4-FFF2-40B4-BE49-F238E27FC236}">
                <a16:creationId xmlns:a16="http://schemas.microsoft.com/office/drawing/2014/main" id="{12AFFD0F-EACF-47EC-88DB-A205F3F94264}"/>
              </a:ext>
            </a:extLst>
          </p:cNvPr>
          <p:cNvPicPr>
            <a:picLocks noGrp="1" noChangeAspect="1"/>
          </p:cNvPicPr>
          <p:nvPr>
            <p:ph idx="1"/>
          </p:nvPr>
        </p:nvPicPr>
        <p:blipFill>
          <a:blip r:embed="rId4"/>
          <a:stretch>
            <a:fillRect/>
          </a:stretch>
        </p:blipFill>
        <p:spPr>
          <a:xfrm>
            <a:off x="7416801" y="2494451"/>
            <a:ext cx="3582987" cy="3402296"/>
          </a:xfrm>
        </p:spPr>
      </p:pic>
    </p:spTree>
    <p:extLst>
      <p:ext uri="{BB962C8B-B14F-4D97-AF65-F5344CB8AC3E}">
        <p14:creationId xmlns:p14="http://schemas.microsoft.com/office/powerpoint/2010/main" val="38574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4" y="280375"/>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6299AC57-9F16-4E57-AB2A-6892ADEA41C2}"/>
              </a:ext>
            </a:extLst>
          </p:cNvPr>
          <p:cNvSpPr>
            <a:spLocks noGrp="1"/>
          </p:cNvSpPr>
          <p:nvPr>
            <p:ph type="title"/>
          </p:nvPr>
        </p:nvSpPr>
        <p:spPr>
          <a:xfrm>
            <a:off x="546351" y="433546"/>
            <a:ext cx="11139855" cy="930447"/>
          </a:xfrm>
        </p:spPr>
        <p:txBody>
          <a:bodyPr vert="horz" lIns="91440" tIns="45720" rIns="91440" bIns="45720" rtlCol="0" anchor="b">
            <a:normAutofit/>
          </a:bodyPr>
          <a:lstStyle/>
          <a:p>
            <a:pPr algn="ctr"/>
            <a:r>
              <a:rPr lang="en-US" sz="5400">
                <a:solidFill>
                  <a:srgbClr val="FFFFFF"/>
                </a:solidFill>
              </a:rPr>
              <a:t>Quilling</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9"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Imagine 8" descr="O imagine care conține persoană, interior&#10;&#10;Descriere generată automat">
            <a:extLst>
              <a:ext uri="{FF2B5EF4-FFF2-40B4-BE49-F238E27FC236}">
                <a16:creationId xmlns:a16="http://schemas.microsoft.com/office/drawing/2014/main" id="{F065E572-BB2A-42AA-923E-80D8626E0C28}"/>
              </a:ext>
            </a:extLst>
          </p:cNvPr>
          <p:cNvPicPr>
            <a:picLocks noChangeAspect="1"/>
          </p:cNvPicPr>
          <p:nvPr/>
        </p:nvPicPr>
        <p:blipFill>
          <a:blip r:embed="rId2"/>
          <a:stretch>
            <a:fillRect/>
          </a:stretch>
        </p:blipFill>
        <p:spPr>
          <a:xfrm>
            <a:off x="394434" y="2426819"/>
            <a:ext cx="5330183"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9"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Substituent conținut 4" descr="O imagine care conține persoană, postură&#10;&#10;Descriere generată automat">
            <a:extLst>
              <a:ext uri="{FF2B5EF4-FFF2-40B4-BE49-F238E27FC236}">
                <a16:creationId xmlns:a16="http://schemas.microsoft.com/office/drawing/2014/main" id="{5616639E-1E23-495C-AD77-D9918AE3FBCB}"/>
              </a:ext>
            </a:extLst>
          </p:cNvPr>
          <p:cNvPicPr>
            <a:picLocks noGrp="1" noChangeAspect="1"/>
          </p:cNvPicPr>
          <p:nvPr>
            <p:ph idx="1"/>
          </p:nvPr>
        </p:nvPicPr>
        <p:blipFill>
          <a:blip r:embed="rId3"/>
          <a:stretch>
            <a:fillRect/>
          </a:stretch>
        </p:blipFill>
        <p:spPr>
          <a:xfrm>
            <a:off x="6507941" y="2426819"/>
            <a:ext cx="5330183" cy="3997637"/>
          </a:xfrm>
          <a:prstGeom prst="rect">
            <a:avLst/>
          </a:prstGeom>
          <a:solidFill>
            <a:srgbClr val="FFC000"/>
          </a:solidFill>
        </p:spPr>
      </p:pic>
    </p:spTree>
    <p:extLst>
      <p:ext uri="{BB962C8B-B14F-4D97-AF65-F5344CB8AC3E}">
        <p14:creationId xmlns:p14="http://schemas.microsoft.com/office/powerpoint/2010/main" val="31929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C5405-4A49-4E12-98FD-8966C1118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B9823A-85C3-4837-8700-3D94F9B3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7235" y="2"/>
            <a:ext cx="789032" cy="6865831"/>
          </a:xfrm>
          <a:custGeom>
            <a:avLst/>
            <a:gdLst>
              <a:gd name="connsiteX0" fmla="*/ 2648 w 789032"/>
              <a:gd name="connsiteY0" fmla="*/ 0 h 6865831"/>
              <a:gd name="connsiteX1" fmla="*/ 789032 w 789032"/>
              <a:gd name="connsiteY1" fmla="*/ 0 h 6865831"/>
              <a:gd name="connsiteX2" fmla="*/ 789032 w 789032"/>
              <a:gd name="connsiteY2" fmla="*/ 1621639 h 6865831"/>
              <a:gd name="connsiteX3" fmla="*/ 789032 w 789032"/>
              <a:gd name="connsiteY3" fmla="*/ 1900580 h 6865831"/>
              <a:gd name="connsiteX4" fmla="*/ 789032 w 789032"/>
              <a:gd name="connsiteY4" fmla="*/ 6865831 h 6865831"/>
              <a:gd name="connsiteX5" fmla="*/ 0 w 789032"/>
              <a:gd name="connsiteY5" fmla="*/ 6399058 h 6865831"/>
              <a:gd name="connsiteX6" fmla="*/ 0 w 789032"/>
              <a:gd name="connsiteY6" fmla="*/ 1154866 h 6865831"/>
              <a:gd name="connsiteX7" fmla="*/ 2648 w 789032"/>
              <a:gd name="connsiteY7" fmla="*/ 1156433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032" h="6865831">
                <a:moveTo>
                  <a:pt x="2648" y="0"/>
                </a:moveTo>
                <a:lnTo>
                  <a:pt x="789032" y="0"/>
                </a:lnTo>
                <a:lnTo>
                  <a:pt x="789032" y="1621639"/>
                </a:lnTo>
                <a:lnTo>
                  <a:pt x="789032" y="1900580"/>
                </a:lnTo>
                <a:lnTo>
                  <a:pt x="789032" y="6865831"/>
                </a:lnTo>
                <a:lnTo>
                  <a:pt x="0" y="6399058"/>
                </a:lnTo>
                <a:lnTo>
                  <a:pt x="0" y="1154866"/>
                </a:lnTo>
                <a:lnTo>
                  <a:pt x="2648" y="1156433"/>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7">
            <a:extLst>
              <a:ext uri="{FF2B5EF4-FFF2-40B4-BE49-F238E27FC236}">
                <a16:creationId xmlns:a16="http://schemas.microsoft.com/office/drawing/2014/main" id="{5BAFBDD6-35EA-4318-81BD-034C73032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17237" y="887218"/>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16" name="Rectangle 15">
            <a:extLst>
              <a:ext uri="{FF2B5EF4-FFF2-40B4-BE49-F238E27FC236}">
                <a16:creationId xmlns:a16="http://schemas.microsoft.com/office/drawing/2014/main" id="{9668AFA7-0343-4462-B952-29775C02D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98749" cy="615019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ubstituent conținut 4" descr="O imagine care conține plafon, interior, perete, persoană&#10;&#10;Descriere generată automat">
            <a:extLst>
              <a:ext uri="{FF2B5EF4-FFF2-40B4-BE49-F238E27FC236}">
                <a16:creationId xmlns:a16="http://schemas.microsoft.com/office/drawing/2014/main" id="{8C168D6C-28E8-41DB-B9D1-DADF9BCC303C}"/>
              </a:ext>
            </a:extLst>
          </p:cNvPr>
          <p:cNvPicPr>
            <a:picLocks noGrp="1" noChangeAspect="1"/>
          </p:cNvPicPr>
          <p:nvPr>
            <p:ph idx="1"/>
          </p:nvPr>
        </p:nvPicPr>
        <p:blipFill>
          <a:blip r:embed="rId2"/>
          <a:stretch>
            <a:fillRect/>
          </a:stretch>
        </p:blipFill>
        <p:spPr>
          <a:xfrm>
            <a:off x="643468" y="813072"/>
            <a:ext cx="6686077" cy="5014557"/>
          </a:xfrm>
          <a:prstGeom prst="rect">
            <a:avLst/>
          </a:prstGeom>
          <a:solidFill>
            <a:srgbClr val="33CC33"/>
          </a:solidFill>
        </p:spPr>
      </p:pic>
      <p:sp>
        <p:nvSpPr>
          <p:cNvPr id="18" name="Rectangle 8">
            <a:extLst>
              <a:ext uri="{FF2B5EF4-FFF2-40B4-BE49-F238E27FC236}">
                <a16:creationId xmlns:a16="http://schemas.microsoft.com/office/drawing/2014/main" id="{FABAF75E-3794-4E38-AFE5-55C26244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04744" y="0"/>
            <a:ext cx="4384208" cy="6858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u 1">
            <a:extLst>
              <a:ext uri="{FF2B5EF4-FFF2-40B4-BE49-F238E27FC236}">
                <a16:creationId xmlns:a16="http://schemas.microsoft.com/office/drawing/2014/main" id="{1CC45AB8-4665-4E3B-B287-A1DD43CABCDA}"/>
              </a:ext>
            </a:extLst>
          </p:cNvPr>
          <p:cNvSpPr>
            <a:spLocks noGrp="1"/>
          </p:cNvSpPr>
          <p:nvPr>
            <p:ph type="title"/>
          </p:nvPr>
        </p:nvSpPr>
        <p:spPr>
          <a:xfrm>
            <a:off x="8129873" y="1062402"/>
            <a:ext cx="3262028" cy="2733881"/>
          </a:xfrm>
        </p:spPr>
        <p:txBody>
          <a:bodyPr vert="horz" lIns="91440" tIns="45720" rIns="91440" bIns="45720" rtlCol="0" anchor="b">
            <a:normAutofit/>
          </a:bodyPr>
          <a:lstStyle/>
          <a:p>
            <a:r>
              <a:rPr lang="en-US" kern="1200">
                <a:solidFill>
                  <a:srgbClr val="FFFFFF"/>
                </a:solidFill>
                <a:latin typeface="+mj-lt"/>
                <a:ea typeface="+mj-ea"/>
                <a:cs typeface="+mj-cs"/>
              </a:rPr>
              <a:t>Dialog cu colegii</a:t>
            </a:r>
          </a:p>
        </p:txBody>
      </p:sp>
    </p:spTree>
    <p:extLst>
      <p:ext uri="{BB962C8B-B14F-4D97-AF65-F5344CB8AC3E}">
        <p14:creationId xmlns:p14="http://schemas.microsoft.com/office/powerpoint/2010/main" val="274241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1" y="301336"/>
            <a:ext cx="10782300" cy="984827"/>
          </a:xfrm>
          <a:solidFill>
            <a:srgbClr val="FFC000"/>
          </a:solidFill>
        </p:spPr>
        <p:txBody>
          <a:bodyPr>
            <a:noAutofit/>
          </a:bodyPr>
          <a:lstStyle/>
          <a:p>
            <a:pPr marL="0" indent="0" algn="ctr">
              <a:buNone/>
            </a:pPr>
            <a:r>
              <a:rPr lang="ro-RO" sz="2000">
                <a:latin typeface="Times New Roman" panose="02020603050405020304" pitchFamily="18" charset="0"/>
                <a:cs typeface="Times New Roman" panose="02020603050405020304" pitchFamily="18" charset="0"/>
              </a:rPr>
              <a:t>Activitatea de team building a fost urmată de “Petrecerea țărilor”, cu prilejul căreia s-a pus accent          pe ilustrarea aspectelor specifice fiecărei țări (dansuri și cântece tradiționale)</a:t>
            </a:r>
            <a:endParaRPr lang="ro-RO" sz="2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053" y="1286163"/>
            <a:ext cx="7834747" cy="5070765"/>
          </a:xfrm>
          <a:prstGeom prst="rect">
            <a:avLst/>
          </a:prstGeom>
        </p:spPr>
      </p:pic>
    </p:spTree>
    <p:extLst>
      <p:ext uri="{BB962C8B-B14F-4D97-AF65-F5344CB8AC3E}">
        <p14:creationId xmlns:p14="http://schemas.microsoft.com/office/powerpoint/2010/main" val="700234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0A68F7-3532-4318-B976-5DE86237D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455D33F-E041-4A15-A01D-F1F9834E8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5"/>
            <a:ext cx="75961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19A9C9-00CD-4548-9A5E-729192620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633166"/>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t="15214" r="3" b="3"/>
          <a:stretch/>
        </p:blipFill>
        <p:spPr>
          <a:xfrm>
            <a:off x="207" y="646610"/>
            <a:ext cx="4634683" cy="2622975"/>
          </a:xfrm>
          <a:prstGeom prst="rect">
            <a:avLst/>
          </a:prstGeom>
        </p:spPr>
      </p:pic>
      <p:pic>
        <p:nvPicPr>
          <p:cNvPr id="4" name="Picture 3" descr="O imagine care conține text, persoană, clădire, exterior&#10;&#10;Descriere generată automat"/>
          <p:cNvPicPr>
            <a:picLocks noChangeAspect="1"/>
          </p:cNvPicPr>
          <p:nvPr/>
        </p:nvPicPr>
        <p:blipFill rotWithShape="1">
          <a:blip r:embed="rId3">
            <a:extLst>
              <a:ext uri="{28A0092B-C50C-407E-A947-70E740481C1C}">
                <a14:useLocalDpi xmlns:a14="http://schemas.microsoft.com/office/drawing/2010/main" val="0"/>
              </a:ext>
            </a:extLst>
          </a:blip>
          <a:srcRect t="7872" r="3" b="16386"/>
          <a:stretch/>
        </p:blipFill>
        <p:spPr>
          <a:xfrm>
            <a:off x="1" y="3261660"/>
            <a:ext cx="4634683" cy="2632861"/>
          </a:xfrm>
          <a:prstGeom prst="rect">
            <a:avLst/>
          </a:prstGeom>
        </p:spPr>
      </p:pic>
      <p:cxnSp>
        <p:nvCxnSpPr>
          <p:cNvPr id="18" name="Straight Connector 17">
            <a:extLst>
              <a:ext uri="{FF2B5EF4-FFF2-40B4-BE49-F238E27FC236}">
                <a16:creationId xmlns:a16="http://schemas.microsoft.com/office/drawing/2014/main" id="{3A69E56A-C176-4EC9-919A-41BB34CF5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65623"/>
            <a:ext cx="4627091"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28" name="Rectangle 8">
            <a:extLst>
              <a:ext uri="{FF2B5EF4-FFF2-40B4-BE49-F238E27FC236}">
                <a16:creationId xmlns:a16="http://schemas.microsoft.com/office/drawing/2014/main" id="{D44D1DD0-6E15-4AFA-8A49-668B1B083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1" y="1371601"/>
            <a:ext cx="7287171" cy="52389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5380059" y="3261660"/>
            <a:ext cx="6013551" cy="2706488"/>
          </a:xfrm>
        </p:spPr>
        <p:txBody>
          <a:bodyPr anchor="t">
            <a:normAutofit/>
          </a:bodyPr>
          <a:lstStyle/>
          <a:p>
            <a:pPr marL="0" indent="0">
              <a:buNone/>
            </a:pPr>
            <a:r>
              <a:rPr lang="ro-RO" sz="2400">
                <a:solidFill>
                  <a:srgbClr val="FEFFFF"/>
                </a:solidFill>
                <a:latin typeface="Times New Roman" panose="02020603050405020304" pitchFamily="18" charset="0"/>
                <a:cs typeface="Times New Roman" panose="02020603050405020304" pitchFamily="18" charset="0"/>
              </a:rPr>
              <a:t>Ziua s-a încheiat cu </a:t>
            </a:r>
            <a:r>
              <a:rPr lang="it-IT" sz="2400">
                <a:solidFill>
                  <a:srgbClr val="FEFFFF"/>
                </a:solidFill>
                <a:latin typeface="Times New Roman" panose="02020603050405020304" pitchFamily="18" charset="0"/>
                <a:cs typeface="Times New Roman" panose="02020603050405020304" pitchFamily="18" charset="0"/>
              </a:rPr>
              <a:t>vizionarea spectacolului</a:t>
            </a:r>
            <a:r>
              <a:rPr lang="ro-RO" sz="2400">
                <a:solidFill>
                  <a:srgbClr val="FEFFFF"/>
                </a:solidFill>
                <a:latin typeface="Times New Roman" panose="02020603050405020304" pitchFamily="18" charset="0"/>
                <a:cs typeface="Times New Roman" panose="02020603050405020304" pitchFamily="18" charset="0"/>
              </a:rPr>
              <a:t> ,,</a:t>
            </a:r>
            <a:r>
              <a:rPr lang="it-IT" sz="2400">
                <a:solidFill>
                  <a:srgbClr val="FEFFFF"/>
                </a:solidFill>
                <a:latin typeface="Times New Roman" panose="02020603050405020304" pitchFamily="18" charset="0"/>
                <a:cs typeface="Times New Roman" panose="02020603050405020304" pitchFamily="18" charset="0"/>
              </a:rPr>
              <a:t>Nunta lui Figaroˮ</a:t>
            </a:r>
            <a:r>
              <a:rPr lang="ro-RO" sz="2400">
                <a:solidFill>
                  <a:srgbClr val="FEFFFF"/>
                </a:solidFill>
                <a:latin typeface="Times New Roman" panose="02020603050405020304" pitchFamily="18" charset="0"/>
                <a:cs typeface="Times New Roman" panose="02020603050405020304" pitchFamily="18" charset="0"/>
              </a:rPr>
              <a:t>, </a:t>
            </a:r>
            <a:r>
              <a:rPr lang="it-IT" sz="2400">
                <a:solidFill>
                  <a:srgbClr val="FEFFFF"/>
                </a:solidFill>
                <a:latin typeface="Times New Roman" panose="02020603050405020304" pitchFamily="18" charset="0"/>
                <a:cs typeface="Times New Roman" panose="02020603050405020304" pitchFamily="18" charset="0"/>
              </a:rPr>
              <a:t> comp</a:t>
            </a:r>
            <a:r>
              <a:rPr lang="ro-RO" sz="2400">
                <a:solidFill>
                  <a:srgbClr val="FEFFFF"/>
                </a:solidFill>
                <a:latin typeface="Times New Roman" panose="02020603050405020304" pitchFamily="18" charset="0"/>
                <a:cs typeface="Times New Roman" panose="02020603050405020304" pitchFamily="18" charset="0"/>
              </a:rPr>
              <a:t>ozitor</a:t>
            </a:r>
            <a:r>
              <a:rPr lang="it-IT" sz="2400">
                <a:solidFill>
                  <a:srgbClr val="FEFFFF"/>
                </a:solidFill>
                <a:latin typeface="Times New Roman" panose="02020603050405020304" pitchFamily="18" charset="0"/>
                <a:cs typeface="Times New Roman" panose="02020603050405020304" pitchFamily="18" charset="0"/>
              </a:rPr>
              <a:t> W.A. Mozart</a:t>
            </a:r>
            <a:r>
              <a:rPr lang="ro-RO" sz="2400">
                <a:solidFill>
                  <a:srgbClr val="FEFF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7531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57536BD5-DD8E-4C23-A3C3-A5AC4105C6DA}"/>
              </a:ext>
            </a:extLst>
          </p:cNvPr>
          <p:cNvSpPr>
            <a:spLocks noGrp="1"/>
          </p:cNvSpPr>
          <p:nvPr>
            <p:ph type="title"/>
          </p:nvPr>
        </p:nvSpPr>
        <p:spPr>
          <a:xfrm>
            <a:off x="429768" y="411480"/>
            <a:ext cx="11131299" cy="1106424"/>
          </a:xfrm>
        </p:spPr>
        <p:txBody>
          <a:bodyPr>
            <a:normAutofit/>
          </a:bodyPr>
          <a:lstStyle/>
          <a:p>
            <a:r>
              <a:rPr lang="ro-RO" sz="3600">
                <a:latin typeface="Century Gothic" panose="020B0502020202020204" pitchFamily="34" charset="0"/>
              </a:rPr>
              <a:t>Nunta lui Figaro</a:t>
            </a:r>
            <a:endParaRPr lang="ro-RO" sz="3600" dirty="0">
              <a:latin typeface="Century Gothic" panose="020B0502020202020204" pitchFamily="34" charset="0"/>
            </a:endParaRPr>
          </a:p>
        </p:txBody>
      </p:sp>
      <p:sp>
        <p:nvSpPr>
          <p:cNvPr id="16" name="Rectangle 15">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5" name="Substituent conținut 4" descr="O imagine care conține interior, clădire, vechi, piatră&#10;&#10;Descriere generată automat">
            <a:extLst>
              <a:ext uri="{FF2B5EF4-FFF2-40B4-BE49-F238E27FC236}">
                <a16:creationId xmlns:a16="http://schemas.microsoft.com/office/drawing/2014/main" id="{5AB44848-16C9-4241-9A4F-B6F73B8F8C17}"/>
              </a:ext>
            </a:extLst>
          </p:cNvPr>
          <p:cNvPicPr>
            <a:picLocks noChangeAspect="1"/>
          </p:cNvPicPr>
          <p:nvPr/>
        </p:nvPicPr>
        <p:blipFill rotWithShape="1">
          <a:blip r:embed="rId2"/>
          <a:srcRect l="21156" r="22107" b="3"/>
          <a:stretch/>
        </p:blipFill>
        <p:spPr>
          <a:xfrm>
            <a:off x="429767" y="1721923"/>
            <a:ext cx="3419856" cy="4520560"/>
          </a:xfrm>
          <a:prstGeom prst="rect">
            <a:avLst/>
          </a:prstGeom>
        </p:spPr>
      </p:pic>
      <p:pic>
        <p:nvPicPr>
          <p:cNvPr id="7" name="Imagine 6" descr="O imagine care conține persoană, interior&#10;&#10;Descriere generată automat">
            <a:extLst>
              <a:ext uri="{FF2B5EF4-FFF2-40B4-BE49-F238E27FC236}">
                <a16:creationId xmlns:a16="http://schemas.microsoft.com/office/drawing/2014/main" id="{8B45BC07-2B93-4CE2-A8DD-1D79F8BB4B75}"/>
              </a:ext>
            </a:extLst>
          </p:cNvPr>
          <p:cNvPicPr>
            <a:picLocks noChangeAspect="1"/>
          </p:cNvPicPr>
          <p:nvPr/>
        </p:nvPicPr>
        <p:blipFill rotWithShape="1">
          <a:blip r:embed="rId3"/>
          <a:srcRect l="22196" r="21055" b="3"/>
          <a:stretch/>
        </p:blipFill>
        <p:spPr>
          <a:xfrm>
            <a:off x="4226838" y="1721923"/>
            <a:ext cx="3420596" cy="4520560"/>
          </a:xfrm>
          <a:prstGeom prst="rect">
            <a:avLst/>
          </a:prstGeom>
        </p:spPr>
      </p:pic>
      <p:sp useBgFill="1">
        <p:nvSpPr>
          <p:cNvPr id="18" name="Rectangle 17">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50" y="1721923"/>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9" name="Substituent conținut 8" descr="O imagine care conține interior, clădire&#10;&#10;Descriere generată automat">
            <a:extLst>
              <a:ext uri="{FF2B5EF4-FFF2-40B4-BE49-F238E27FC236}">
                <a16:creationId xmlns:a16="http://schemas.microsoft.com/office/drawing/2014/main" id="{159AE4CC-DEC1-4F0F-80FB-91DEFC73C7DD}"/>
              </a:ext>
            </a:extLst>
          </p:cNvPr>
          <p:cNvPicPr>
            <a:picLocks noGrp="1" noChangeAspect="1"/>
          </p:cNvPicPr>
          <p:nvPr>
            <p:ph idx="1"/>
          </p:nvPr>
        </p:nvPicPr>
        <p:blipFill>
          <a:blip r:embed="rId4"/>
          <a:stretch>
            <a:fillRect/>
          </a:stretch>
        </p:blipFill>
        <p:spPr>
          <a:xfrm>
            <a:off x="8024647" y="1721923"/>
            <a:ext cx="3609144" cy="4520560"/>
          </a:xfrm>
        </p:spPr>
      </p:pic>
    </p:spTree>
    <p:extLst>
      <p:ext uri="{BB962C8B-B14F-4D97-AF65-F5344CB8AC3E}">
        <p14:creationId xmlns:p14="http://schemas.microsoft.com/office/powerpoint/2010/main" val="4004156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7439" y="301338"/>
            <a:ext cx="2982116" cy="734407"/>
          </a:xfrm>
          <a:solidFill>
            <a:srgbClr val="7030A0"/>
          </a:solidFill>
        </p:spPr>
        <p:txBody>
          <a:bodyPr>
            <a:normAutofit/>
          </a:bodyPr>
          <a:lstStyle/>
          <a:p>
            <a:r>
              <a:rPr lang="ro-RO" sz="3600" dirty="0">
                <a:solidFill>
                  <a:schemeClr val="bg1"/>
                </a:solidFill>
                <a:latin typeface="Century Gothic" panose="020B0502020202020204" pitchFamily="34" charset="0"/>
                <a:cs typeface="Arial" panose="020B0604020202020204" pitchFamily="34" charset="0"/>
              </a:rPr>
              <a:t>Ziua a patra</a:t>
            </a:r>
          </a:p>
        </p:txBody>
      </p:sp>
      <p:sp>
        <p:nvSpPr>
          <p:cNvPr id="3" name="Content Placeholder 2"/>
          <p:cNvSpPr>
            <a:spLocks noGrp="1"/>
          </p:cNvSpPr>
          <p:nvPr>
            <p:ph idx="1"/>
          </p:nvPr>
        </p:nvSpPr>
        <p:spPr>
          <a:xfrm>
            <a:off x="727440" y="1035745"/>
            <a:ext cx="11096261" cy="812799"/>
          </a:xfrm>
          <a:solidFill>
            <a:srgbClr val="7030A0"/>
          </a:solidFill>
        </p:spPr>
        <p:txBody>
          <a:bodyPr>
            <a:noAutofit/>
          </a:bodyPr>
          <a:lstStyle/>
          <a:p>
            <a:pPr marL="0" indent="0">
              <a:buNone/>
            </a:pPr>
            <a:r>
              <a:rPr lang="ro-RO" sz="2200" dirty="0">
                <a:solidFill>
                  <a:schemeClr val="bg1"/>
                </a:solidFill>
                <a:latin typeface="Times New Roman" panose="02020603050405020304" pitchFamily="18" charset="0"/>
                <a:cs typeface="Times New Roman" panose="02020603050405020304" pitchFamily="18" charset="0"/>
              </a:rPr>
              <a:t>Participanții au realizat materiale scrise în limba germană: scrisori, minidialoguri, în care au fost abordate teme precum: timp liber și hobby-uri, descrierea unui oraș, noul meu prieten.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1" y="2161309"/>
            <a:ext cx="4769427" cy="3948547"/>
          </a:xfrm>
          <a:prstGeom prst="rect">
            <a:avLst/>
          </a:prstGeom>
          <a:solidFill>
            <a:srgbClr val="7030A0"/>
          </a:solid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2161310"/>
            <a:ext cx="4991100" cy="3834247"/>
          </a:xfrm>
          <a:prstGeom prst="rect">
            <a:avLst/>
          </a:prstGeom>
          <a:solidFill>
            <a:srgbClr val="7030A0"/>
          </a:solidFill>
        </p:spPr>
      </p:pic>
    </p:spTree>
    <p:extLst>
      <p:ext uri="{BB962C8B-B14F-4D97-AF65-F5344CB8AC3E}">
        <p14:creationId xmlns:p14="http://schemas.microsoft.com/office/powerpoint/2010/main" val="281318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038" y="290945"/>
            <a:ext cx="9923319" cy="559955"/>
          </a:xfrm>
        </p:spPr>
        <p:txBody>
          <a:bodyPr>
            <a:noAutofit/>
          </a:bodyPr>
          <a:lstStyle/>
          <a:p>
            <a:pPr marL="0" indent="0" algn="ctr">
              <a:buNone/>
            </a:pPr>
            <a:r>
              <a:rPr lang="ro-RO" sz="3200" dirty="0">
                <a:latin typeface="Century Gothic" panose="020B0502020202020204" pitchFamily="34" charset="0"/>
                <a:cs typeface="Times New Roman" panose="02020603050405020304" pitchFamily="18" charset="0"/>
              </a:rPr>
              <a:t>Ziua a patra: Plimbare prin Grădina Botanică</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118" y="1215737"/>
            <a:ext cx="7356765" cy="5081155"/>
          </a:xfrm>
          <a:prstGeom prst="rect">
            <a:avLst/>
          </a:prstGeom>
        </p:spPr>
      </p:pic>
    </p:spTree>
    <p:extLst>
      <p:ext uri="{BB962C8B-B14F-4D97-AF65-F5344CB8AC3E}">
        <p14:creationId xmlns:p14="http://schemas.microsoft.com/office/powerpoint/2010/main" val="225435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1677" y="228601"/>
            <a:ext cx="10178323" cy="723900"/>
          </a:xfrm>
        </p:spPr>
        <p:txBody>
          <a:bodyPr>
            <a:normAutofit/>
          </a:bodyPr>
          <a:lstStyle/>
          <a:p>
            <a:r>
              <a:rPr lang="ro-RO" sz="3600" dirty="0">
                <a:latin typeface="Century Gothic" panose="020B0502020202020204" pitchFamily="34" charset="0"/>
                <a:cs typeface="Arial" panose="020B0604020202020204" pitchFamily="34" charset="0"/>
              </a:rPr>
              <a:t>Ziua a cincea</a:t>
            </a:r>
          </a:p>
        </p:txBody>
      </p:sp>
      <p:sp>
        <p:nvSpPr>
          <p:cNvPr id="3" name="Content Placeholder 2"/>
          <p:cNvSpPr>
            <a:spLocks noGrp="1"/>
          </p:cNvSpPr>
          <p:nvPr>
            <p:ph idx="1"/>
          </p:nvPr>
        </p:nvSpPr>
        <p:spPr>
          <a:xfrm>
            <a:off x="1163782" y="800102"/>
            <a:ext cx="9538855" cy="436417"/>
          </a:xfrm>
        </p:spPr>
        <p:txBody>
          <a:bodyPr>
            <a:normAutofit fontScale="92500" lnSpcReduction="10000"/>
          </a:bodyPr>
          <a:lstStyle/>
          <a:p>
            <a:pPr marL="0" indent="0" algn="ctr">
              <a:buNone/>
            </a:pPr>
            <a:r>
              <a:rPr lang="ro-RO" dirty="0">
                <a:latin typeface="Times New Roman" panose="02020603050405020304" pitchFamily="18" charset="0"/>
                <a:cs typeface="Times New Roman" panose="02020603050405020304" pitchFamily="18" charset="0"/>
              </a:rPr>
              <a:t>În program a fost inclus un meci demonstrativ între oaspeți și gazde.</a:t>
            </a:r>
            <a:endParaRPr lang="ro-RO"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027" y="1420091"/>
            <a:ext cx="8759539" cy="4928755"/>
          </a:xfrm>
          <a:prstGeom prst="rect">
            <a:avLst/>
          </a:prstGeom>
          <a:solidFill>
            <a:srgbClr val="FFC000"/>
          </a:solidFill>
        </p:spPr>
      </p:pic>
    </p:spTree>
    <p:extLst>
      <p:ext uri="{BB962C8B-B14F-4D97-AF65-F5344CB8AC3E}">
        <p14:creationId xmlns:p14="http://schemas.microsoft.com/office/powerpoint/2010/main" val="1089622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5" y="1070836"/>
            <a:ext cx="68775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3" y="804102"/>
            <a:ext cx="3880239"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Imagine 5" descr="O imagine care conține persoană, persoane, grup, postură&#10;&#10;Descriere generată automat">
            <a:extLst>
              <a:ext uri="{FF2B5EF4-FFF2-40B4-BE49-F238E27FC236}">
                <a16:creationId xmlns:a16="http://schemas.microsoft.com/office/drawing/2014/main" id="{157A57F8-75B3-4A01-9A31-58AE1212115C}"/>
              </a:ext>
            </a:extLst>
          </p:cNvPr>
          <p:cNvPicPr>
            <a:picLocks noChangeAspect="1"/>
          </p:cNvPicPr>
          <p:nvPr/>
        </p:nvPicPr>
        <p:blipFill rotWithShape="1">
          <a:blip r:embed="rId2"/>
          <a:srcRect r="3844" b="-2"/>
          <a:stretch/>
        </p:blipFill>
        <p:spPr>
          <a:xfrm>
            <a:off x="804102" y="804102"/>
            <a:ext cx="6730556" cy="5249799"/>
          </a:xfrm>
          <a:prstGeom prst="rect">
            <a:avLst/>
          </a:prstGeom>
          <a:solidFill>
            <a:srgbClr val="FFC000"/>
          </a:solidFill>
        </p:spPr>
      </p:pic>
      <p:sp>
        <p:nvSpPr>
          <p:cNvPr id="3" name="Content Placeholder 2"/>
          <p:cNvSpPr>
            <a:spLocks noGrp="1"/>
          </p:cNvSpPr>
          <p:nvPr>
            <p:ph idx="1"/>
          </p:nvPr>
        </p:nvSpPr>
        <p:spPr>
          <a:xfrm>
            <a:off x="7835106" y="3072209"/>
            <a:ext cx="3264916" cy="2660684"/>
          </a:xfrm>
        </p:spPr>
        <p:txBody>
          <a:bodyPr anchor="t">
            <a:normAutofit/>
          </a:bodyPr>
          <a:lstStyle/>
          <a:p>
            <a:pPr marL="0" indent="0" algn="ctr">
              <a:buNone/>
            </a:pPr>
            <a:r>
              <a:rPr lang="ro-RO" sz="2000" dirty="0">
                <a:solidFill>
                  <a:srgbClr val="FFFFFF"/>
                </a:solidFill>
                <a:latin typeface="Times New Roman" panose="02020603050405020304" pitchFamily="18" charset="0"/>
                <a:cs typeface="Times New Roman" panose="02020603050405020304" pitchFamily="18" charset="0"/>
              </a:rPr>
              <a:t>Vizită la Centrul Goethe, unde responsabilul cu programe </a:t>
            </a:r>
            <a:r>
              <a:rPr lang="ro-RO" sz="2000" dirty="0" err="1">
                <a:solidFill>
                  <a:srgbClr val="FFFFFF"/>
                </a:solidFill>
                <a:latin typeface="Times New Roman" panose="02020603050405020304" pitchFamily="18" charset="0"/>
                <a:cs typeface="Times New Roman" panose="02020603050405020304" pitchFamily="18" charset="0"/>
              </a:rPr>
              <a:t>didicatice</a:t>
            </a:r>
            <a:r>
              <a:rPr lang="ro-RO" sz="2000" dirty="0">
                <a:solidFill>
                  <a:srgbClr val="FFFFFF"/>
                </a:solidFill>
                <a:latin typeface="Times New Roman" panose="02020603050405020304" pitchFamily="18" charset="0"/>
                <a:cs typeface="Times New Roman" panose="02020603050405020304" pitchFamily="18" charset="0"/>
              </a:rPr>
              <a:t> ne-a vorbit despre acțiuni de promovare a limbii germane în Iași după 1989.</a:t>
            </a:r>
          </a:p>
        </p:txBody>
      </p:sp>
      <p:sp>
        <p:nvSpPr>
          <p:cNvPr id="1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9" y="1530154"/>
            <a:ext cx="520741"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40537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0A68F7-3532-4318-B976-5DE86237D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3455D33F-E041-4A15-A01D-F1F9834E8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5"/>
            <a:ext cx="75961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D419A9C9-00CD-4548-9A5E-729192620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633166"/>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453" r="3" b="89"/>
          <a:stretch/>
        </p:blipFill>
        <p:spPr>
          <a:xfrm>
            <a:off x="207" y="646610"/>
            <a:ext cx="4634683" cy="2622975"/>
          </a:xfrm>
          <a:prstGeom prst="rect">
            <a:avLst/>
          </a:prstGeom>
        </p:spPr>
      </p:pic>
      <p:pic>
        <p:nvPicPr>
          <p:cNvPr id="11" name="Imagine 10" descr="O imagine care conține text, persoană, interior, masă&#10;&#10;Descriere generată automat">
            <a:extLst>
              <a:ext uri="{FF2B5EF4-FFF2-40B4-BE49-F238E27FC236}">
                <a16:creationId xmlns:a16="http://schemas.microsoft.com/office/drawing/2014/main" id="{A337B187-FDBD-4D0E-B7D5-2B4DE6911950}"/>
              </a:ext>
            </a:extLst>
          </p:cNvPr>
          <p:cNvPicPr>
            <a:picLocks noChangeAspect="1"/>
          </p:cNvPicPr>
          <p:nvPr/>
        </p:nvPicPr>
        <p:blipFill rotWithShape="1">
          <a:blip r:embed="rId3"/>
          <a:srcRect l="1604" r="7740" b="1"/>
          <a:stretch/>
        </p:blipFill>
        <p:spPr>
          <a:xfrm>
            <a:off x="1" y="3261660"/>
            <a:ext cx="4634683" cy="2632861"/>
          </a:xfrm>
          <a:prstGeom prst="rect">
            <a:avLst/>
          </a:prstGeom>
        </p:spPr>
      </p:pic>
      <p:cxnSp>
        <p:nvCxnSpPr>
          <p:cNvPr id="22" name="Straight Connector 21">
            <a:extLst>
              <a:ext uri="{FF2B5EF4-FFF2-40B4-BE49-F238E27FC236}">
                <a16:creationId xmlns:a16="http://schemas.microsoft.com/office/drawing/2014/main" id="{3A69E56A-C176-4EC9-919A-41BB34CF5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65623"/>
            <a:ext cx="4627091"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24" name="Rectangle 8">
            <a:extLst>
              <a:ext uri="{FF2B5EF4-FFF2-40B4-BE49-F238E27FC236}">
                <a16:creationId xmlns:a16="http://schemas.microsoft.com/office/drawing/2014/main" id="{D44D1DD0-6E15-4AFA-8A49-668B1B083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1" y="1371601"/>
            <a:ext cx="7287171" cy="52389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380060" y="1665084"/>
            <a:ext cx="6013205" cy="1534867"/>
          </a:xfrm>
        </p:spPr>
        <p:txBody>
          <a:bodyPr>
            <a:normAutofit/>
          </a:bodyPr>
          <a:lstStyle/>
          <a:p>
            <a:r>
              <a:rPr lang="ro-RO" sz="3600" dirty="0">
                <a:solidFill>
                  <a:srgbClr val="FFFFFF"/>
                </a:solidFill>
                <a:latin typeface="Century Gothic" panose="020B0502020202020204" pitchFamily="34" charset="0"/>
                <a:cs typeface="Arial" panose="020B0604020202020204" pitchFamily="34" charset="0"/>
              </a:rPr>
              <a:t>Z</a:t>
            </a:r>
            <a:r>
              <a:rPr lang="de-DE" sz="3600" dirty="0" err="1">
                <a:solidFill>
                  <a:srgbClr val="FFFFFF"/>
                </a:solidFill>
                <a:latin typeface="Century Gothic" panose="020B0502020202020204" pitchFamily="34" charset="0"/>
                <a:cs typeface="Arial" panose="020B0604020202020204" pitchFamily="34" charset="0"/>
              </a:rPr>
              <a:t>iua</a:t>
            </a:r>
            <a:r>
              <a:rPr lang="de-DE" sz="3600" dirty="0">
                <a:solidFill>
                  <a:srgbClr val="FFFFFF"/>
                </a:solidFill>
                <a:latin typeface="Century Gothic" panose="020B0502020202020204" pitchFamily="34" charset="0"/>
                <a:cs typeface="Arial" panose="020B0604020202020204" pitchFamily="34" charset="0"/>
              </a:rPr>
              <a:t> </a:t>
            </a:r>
            <a:r>
              <a:rPr lang="ro-RO" sz="3600" dirty="0">
                <a:solidFill>
                  <a:srgbClr val="FFFFFF"/>
                </a:solidFill>
                <a:latin typeface="Century Gothic" panose="020B0502020202020204" pitchFamily="34" charset="0"/>
                <a:cs typeface="Arial" panose="020B0604020202020204" pitchFamily="34" charset="0"/>
              </a:rPr>
              <a:t>întâi</a:t>
            </a:r>
          </a:p>
        </p:txBody>
      </p:sp>
      <p:sp>
        <p:nvSpPr>
          <p:cNvPr id="3" name="Content Placeholder 2"/>
          <p:cNvSpPr>
            <a:spLocks noGrp="1"/>
          </p:cNvSpPr>
          <p:nvPr>
            <p:ph idx="1"/>
          </p:nvPr>
        </p:nvSpPr>
        <p:spPr>
          <a:xfrm>
            <a:off x="5380059" y="3261660"/>
            <a:ext cx="6013551" cy="2706488"/>
          </a:xfrm>
        </p:spPr>
        <p:txBody>
          <a:bodyPr anchor="t">
            <a:normAutofit/>
          </a:bodyPr>
          <a:lstStyle/>
          <a:p>
            <a:pPr marL="0" indent="0" algn="just">
              <a:buNone/>
            </a:pPr>
            <a:r>
              <a:rPr lang="ro-RO" sz="2200" dirty="0">
                <a:solidFill>
                  <a:srgbClr val="FEFFFF"/>
                </a:solidFill>
                <a:latin typeface="Times New Roman" panose="02020603050405020304" pitchFamily="18" charset="0"/>
                <a:cs typeface="Times New Roman" panose="02020603050405020304" pitchFamily="18" charset="0"/>
              </a:rPr>
              <a:t>Au fost prezentate grupa organizatoare, conținutul activităților și grupele internaționale. </a:t>
            </a:r>
          </a:p>
          <a:p>
            <a:pPr marL="0" indent="0" algn="just">
              <a:buNone/>
            </a:pPr>
            <a:r>
              <a:rPr lang="ro-RO" sz="2200" dirty="0">
                <a:solidFill>
                  <a:srgbClr val="FEFFFF"/>
                </a:solidFill>
                <a:latin typeface="Times New Roman" panose="02020603050405020304" pitchFamily="18" charset="0"/>
                <a:cs typeface="Times New Roman" panose="02020603050405020304" pitchFamily="18" charset="0"/>
              </a:rPr>
              <a:t>La început am lucrat programe informatice ce pot fi introduse la orele de clasă: Google </a:t>
            </a:r>
            <a:r>
              <a:rPr lang="ro-RO" sz="2200" dirty="0" err="1">
                <a:solidFill>
                  <a:srgbClr val="FEFFFF"/>
                </a:solidFill>
                <a:latin typeface="Times New Roman" panose="02020603050405020304" pitchFamily="18" charset="0"/>
                <a:cs typeface="Times New Roman" panose="02020603050405020304" pitchFamily="18" charset="0"/>
              </a:rPr>
              <a:t>Forms</a:t>
            </a:r>
            <a:r>
              <a:rPr lang="ro-RO" sz="2200" dirty="0">
                <a:solidFill>
                  <a:srgbClr val="FEFFFF"/>
                </a:solidFill>
                <a:latin typeface="Times New Roman" panose="02020603050405020304" pitchFamily="18" charset="0"/>
                <a:cs typeface="Times New Roman" panose="02020603050405020304" pitchFamily="18" charset="0"/>
              </a:rPr>
              <a:t> pentru realizarea unor formulare on-line, </a:t>
            </a:r>
            <a:r>
              <a:rPr lang="ro-RO" sz="2200" dirty="0" err="1">
                <a:solidFill>
                  <a:srgbClr val="FEFFFF"/>
                </a:solidFill>
                <a:latin typeface="Times New Roman" panose="02020603050405020304" pitchFamily="18" charset="0"/>
                <a:cs typeface="Times New Roman" panose="02020603050405020304" pitchFamily="18" charset="0"/>
              </a:rPr>
              <a:t>Minibooks</a:t>
            </a:r>
            <a:r>
              <a:rPr lang="ro-RO" sz="2200" dirty="0">
                <a:solidFill>
                  <a:srgbClr val="FEFFFF"/>
                </a:solidFill>
                <a:latin typeface="Times New Roman" panose="02020603050405020304" pitchFamily="18" charset="0"/>
                <a:cs typeface="Times New Roman" panose="02020603050405020304" pitchFamily="18" charset="0"/>
              </a:rPr>
              <a:t> pentru efectuarea unor scurte prezentări la orele de clasă, după care am vizitat British Council și Biblioteca Universității “Gh. Asachi” din Iași.</a:t>
            </a:r>
          </a:p>
          <a:p>
            <a:pPr marL="0" indent="0">
              <a:buNone/>
            </a:pPr>
            <a:endParaRPr lang="ro-RO" sz="2200" dirty="0">
              <a:solidFill>
                <a:srgbClr val="FEFFFF"/>
              </a:solidFill>
              <a:latin typeface="Times New Roman" panose="02020603050405020304" pitchFamily="18" charset="0"/>
              <a:cs typeface="Times New Roman" panose="02020603050405020304" pitchFamily="18" charset="0"/>
            </a:endParaRPr>
          </a:p>
          <a:p>
            <a:pPr marL="0" indent="0">
              <a:buNone/>
            </a:pPr>
            <a:endParaRPr lang="ro-RO" sz="2200" dirty="0">
              <a:solidFill>
                <a:srgbClr val="FEFFFF"/>
              </a:solidFill>
              <a:latin typeface="Times New Roman" panose="02020603050405020304" pitchFamily="18" charset="0"/>
              <a:cs typeface="Times New Roman" panose="02020603050405020304" pitchFamily="18" charset="0"/>
            </a:endParaRPr>
          </a:p>
          <a:p>
            <a:pPr marL="0" indent="0">
              <a:buNone/>
            </a:pPr>
            <a:endParaRPr lang="ro-RO" sz="2200" dirty="0">
              <a:solidFill>
                <a:srgbClr val="FEFFFF"/>
              </a:solidFill>
              <a:latin typeface="Times New Roman" panose="02020603050405020304" pitchFamily="18" charset="0"/>
              <a:cs typeface="Times New Roman" panose="02020603050405020304" pitchFamily="18" charset="0"/>
            </a:endParaRPr>
          </a:p>
          <a:p>
            <a:pPr marL="0" indent="0">
              <a:buNone/>
            </a:pPr>
            <a:endParaRPr lang="ro-RO" sz="2200" dirty="0">
              <a:solidFill>
                <a:srgbClr val="FEFFFF"/>
              </a:solidFill>
              <a:latin typeface="Times New Roman" panose="02020603050405020304" pitchFamily="18" charset="0"/>
              <a:cs typeface="Times New Roman" panose="02020603050405020304" pitchFamily="18" charset="0"/>
            </a:endParaRPr>
          </a:p>
          <a:p>
            <a:pPr marL="0" indent="0">
              <a:buNone/>
            </a:pPr>
            <a:endParaRPr lang="ro-RO" sz="2200" dirty="0">
              <a:solidFill>
                <a:srgbClr val="FEFFFF"/>
              </a:solidFill>
              <a:latin typeface="Times New Roman" panose="02020603050405020304" pitchFamily="18" charset="0"/>
              <a:cs typeface="Times New Roman" panose="02020603050405020304" pitchFamily="18" charset="0"/>
            </a:endParaRPr>
          </a:p>
          <a:p>
            <a:pPr marL="0" indent="0">
              <a:buNone/>
            </a:pPr>
            <a:endParaRPr lang="ro-RO" sz="2200" dirty="0">
              <a:solidFill>
                <a:srgbClr val="FE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70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844EA-0D22-410F-A01B-F4F29533D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01DCAA5-F557-443E-BAE6-98285A977E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 b="7759"/>
          <a:stretch/>
        </p:blipFill>
        <p:spPr>
          <a:xfrm>
            <a:off x="951746" y="528019"/>
            <a:ext cx="5144255" cy="3558948"/>
          </a:xfrm>
          <a:prstGeom prst="rect">
            <a:avLst/>
          </a:prstGeom>
        </p:spPr>
      </p:pic>
      <p:pic>
        <p:nvPicPr>
          <p:cNvPr id="4" name="Picture 3">
            <a:extLst>
              <a:ext uri="{FF2B5EF4-FFF2-40B4-BE49-F238E27FC236}">
                <a16:creationId xmlns:a16="http://schemas.microsoft.com/office/drawing/2014/main" id="{75F0ABF2-E321-48A0-9B7A-9709F549ED4C}"/>
              </a:ext>
            </a:extLst>
          </p:cNvPr>
          <p:cNvPicPr>
            <a:picLocks noChangeAspect="1"/>
          </p:cNvPicPr>
          <p:nvPr/>
        </p:nvPicPr>
        <p:blipFill rotWithShape="1">
          <a:blip r:embed="rId3">
            <a:extLst>
              <a:ext uri="{28A0092B-C50C-407E-A947-70E740481C1C}">
                <a14:useLocalDpi xmlns:a14="http://schemas.microsoft.com/office/drawing/2010/main" val="0"/>
              </a:ext>
            </a:extLst>
          </a:blip>
          <a:srcRect t="5878" r="3" b="1931"/>
          <a:stretch/>
        </p:blipFill>
        <p:spPr>
          <a:xfrm>
            <a:off x="6096002" y="528019"/>
            <a:ext cx="5144255" cy="3557016"/>
          </a:xfrm>
          <a:prstGeom prst="rect">
            <a:avLst/>
          </a:prstGeom>
        </p:spPr>
      </p:pic>
      <p:cxnSp>
        <p:nvCxnSpPr>
          <p:cNvPr id="23" name="Straight Connector 11">
            <a:extLst>
              <a:ext uri="{FF2B5EF4-FFF2-40B4-BE49-F238E27FC236}">
                <a16:creationId xmlns:a16="http://schemas.microsoft.com/office/drawing/2014/main" id="{3E65E162-F3C5-496E-83F3-35D3847D7E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7172" y="528019"/>
            <a:ext cx="0" cy="3557016"/>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25" name="Freeform 5">
            <a:extLst>
              <a:ext uri="{FF2B5EF4-FFF2-40B4-BE49-F238E27FC236}">
                <a16:creationId xmlns:a16="http://schemas.microsoft.com/office/drawing/2014/main" id="{5240663D-974E-4B54-BEF2-0AEF269A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3" y="4377268"/>
            <a:ext cx="542047" cy="237645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3E9B34ED-699B-421D-8B75-2235E501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2" y="4208148"/>
            <a:ext cx="369761"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87427BBD-1323-4FFD-9089-40083FC54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8" y="4098332"/>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
            <a:extLst>
              <a:ext uri="{FF2B5EF4-FFF2-40B4-BE49-F238E27FC236}">
                <a16:creationId xmlns:a16="http://schemas.microsoft.com/office/drawing/2014/main" id="{5754E5A4-4679-40DF-8B05-9029BA0D70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48198" y="4208148"/>
            <a:ext cx="339127"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9FC83CD4-234F-4750-ABF6-5481D9055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53722" y="4098334"/>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568D0189-FF37-41B1-A9F5-C564BA47B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5"/>
            <a:ext cx="10304132"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u 1">
            <a:extLst>
              <a:ext uri="{FF2B5EF4-FFF2-40B4-BE49-F238E27FC236}">
                <a16:creationId xmlns:a16="http://schemas.microsoft.com/office/drawing/2014/main" id="{ADFA294F-2D31-4D2B-B1E2-F850A7A31610}"/>
              </a:ext>
            </a:extLst>
          </p:cNvPr>
          <p:cNvSpPr>
            <a:spLocks noGrp="1"/>
          </p:cNvSpPr>
          <p:nvPr>
            <p:ph type="title"/>
          </p:nvPr>
        </p:nvSpPr>
        <p:spPr>
          <a:xfrm>
            <a:off x="1285347" y="4267833"/>
            <a:ext cx="9716883" cy="1071585"/>
          </a:xfrm>
        </p:spPr>
        <p:txBody>
          <a:bodyPr vert="horz" lIns="91440" tIns="45720" rIns="91440" bIns="45720" rtlCol="0" anchor="b">
            <a:normAutofit/>
          </a:bodyPr>
          <a:lstStyle/>
          <a:p>
            <a:r>
              <a:rPr lang="en-US" sz="4800">
                <a:solidFill>
                  <a:srgbClr val="FEFFFF"/>
                </a:solidFill>
              </a:rPr>
              <a:t>Vizită la Goethe Zentrum Iași</a:t>
            </a:r>
          </a:p>
        </p:txBody>
      </p:sp>
      <p:cxnSp>
        <p:nvCxnSpPr>
          <p:cNvPr id="26" name="Straight Connector 25">
            <a:extLst>
              <a:ext uri="{FF2B5EF4-FFF2-40B4-BE49-F238E27FC236}">
                <a16:creationId xmlns:a16="http://schemas.microsoft.com/office/drawing/2014/main" id="{4B60F436-E9B6-463A-BC51-14940E6460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4528" y="4098332"/>
            <a:ext cx="10305288"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28" name="Rectangle 8">
            <a:extLst>
              <a:ext uri="{FF2B5EF4-FFF2-40B4-BE49-F238E27FC236}">
                <a16:creationId xmlns:a16="http://schemas.microsoft.com/office/drawing/2014/main" id="{5B4888BC-D2FB-4207-8548-E0FA7963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325" y="4377268"/>
            <a:ext cx="801628"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2760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4" y="353160"/>
            <a:ext cx="7091300" cy="898581"/>
          </a:xfrm>
        </p:spPr>
        <p:txBody>
          <a:bodyPr vert="horz" lIns="91440" tIns="45720" rIns="91440" bIns="45720" rtlCol="0" anchor="ctr">
            <a:normAutofit/>
          </a:bodyPr>
          <a:lstStyle/>
          <a:p>
            <a:pPr defTabSz="914400"/>
            <a:r>
              <a:rPr lang="en-US" sz="4000">
                <a:solidFill>
                  <a:srgbClr val="FFFFFF"/>
                </a:solidFill>
              </a:rPr>
              <a:t>Ziua a șasea</a:t>
            </a:r>
          </a:p>
        </p:txBody>
      </p:sp>
      <p:sp>
        <p:nvSpPr>
          <p:cNvPr id="3" name="Content Placeholder 2"/>
          <p:cNvSpPr>
            <a:spLocks noGrp="1"/>
          </p:cNvSpPr>
          <p:nvPr>
            <p:ph idx="1"/>
          </p:nvPr>
        </p:nvSpPr>
        <p:spPr>
          <a:xfrm>
            <a:off x="8571507" y="387224"/>
            <a:ext cx="3291839" cy="830453"/>
          </a:xfrm>
        </p:spPr>
        <p:txBody>
          <a:bodyPr vert="horz" lIns="91440" tIns="45720" rIns="91440" bIns="45720" rtlCol="0" anchor="ctr">
            <a:normAutofit/>
          </a:bodyPr>
          <a:lstStyle/>
          <a:p>
            <a:pPr marL="0" indent="0" defTabSz="914400">
              <a:buNone/>
            </a:pPr>
            <a:r>
              <a:rPr lang="en-US" sz="2000">
                <a:solidFill>
                  <a:srgbClr val="FFFFFF"/>
                </a:solidFill>
              </a:rPr>
              <a:t>Activitate de documentare în județul Neamț</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48" y="2256086"/>
            <a:ext cx="5131088" cy="38483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165" y="2292573"/>
            <a:ext cx="5131087" cy="3848315"/>
          </a:xfrm>
          <a:prstGeom prst="rect">
            <a:avLst/>
          </a:prstGeom>
          <a:solidFill>
            <a:srgbClr val="FFFF00"/>
          </a:solidFill>
        </p:spPr>
      </p:pic>
    </p:spTree>
    <p:extLst>
      <p:ext uri="{BB962C8B-B14F-4D97-AF65-F5344CB8AC3E}">
        <p14:creationId xmlns:p14="http://schemas.microsoft.com/office/powerpoint/2010/main" val="123799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381001"/>
            <a:ext cx="10871200" cy="673099"/>
          </a:xfrm>
        </p:spPr>
        <p:txBody>
          <a:bodyPr>
            <a:noAutofit/>
          </a:bodyPr>
          <a:lstStyle/>
          <a:p>
            <a:pPr marL="0" indent="0" algn="ctr">
              <a:buNone/>
            </a:pPr>
            <a:r>
              <a:rPr lang="ro-RO" sz="4000" dirty="0">
                <a:latin typeface="Bahnschrift SemiBold" panose="020B0502040204020203" pitchFamily="34" charset="0"/>
              </a:rPr>
              <a:t>Vizită la Biblioteca din Bicaz</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27" y="1562101"/>
            <a:ext cx="5295900" cy="47371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775" y="1562101"/>
            <a:ext cx="5308600" cy="4737100"/>
          </a:xfrm>
          <a:prstGeom prst="rect">
            <a:avLst/>
          </a:prstGeom>
        </p:spPr>
      </p:pic>
    </p:spTree>
    <p:extLst>
      <p:ext uri="{BB962C8B-B14F-4D97-AF65-F5344CB8AC3E}">
        <p14:creationId xmlns:p14="http://schemas.microsoft.com/office/powerpoint/2010/main" val="1909173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DBBCA2FC-E6DD-4389-AB0E-3457148D4C5A}"/>
              </a:ext>
            </a:extLst>
          </p:cNvPr>
          <p:cNvSpPr>
            <a:spLocks noGrp="1"/>
          </p:cNvSpPr>
          <p:nvPr>
            <p:ph type="title"/>
          </p:nvPr>
        </p:nvSpPr>
        <p:spPr>
          <a:xfrm>
            <a:off x="699714" y="353160"/>
            <a:ext cx="7091300" cy="898581"/>
          </a:xfrm>
        </p:spPr>
        <p:txBody>
          <a:bodyPr vert="horz" lIns="91440" tIns="45720" rIns="91440" bIns="45720" rtlCol="0" anchor="ctr">
            <a:normAutofit/>
          </a:bodyPr>
          <a:lstStyle/>
          <a:p>
            <a:pPr defTabSz="914400"/>
            <a:r>
              <a:rPr lang="en-US" sz="4000">
                <a:solidFill>
                  <a:srgbClr val="FFFFFF"/>
                </a:solidFill>
              </a:rPr>
              <a:t>Patiserie românească</a:t>
            </a:r>
          </a:p>
        </p:txBody>
      </p:sp>
      <p:pic>
        <p:nvPicPr>
          <p:cNvPr id="5" name="Substituent conținut 4">
            <a:extLst>
              <a:ext uri="{FF2B5EF4-FFF2-40B4-BE49-F238E27FC236}">
                <a16:creationId xmlns:a16="http://schemas.microsoft.com/office/drawing/2014/main" id="{A2A96FF1-EE22-4CAD-AA3A-F28262454B3D}"/>
              </a:ext>
            </a:extLst>
          </p:cNvPr>
          <p:cNvPicPr>
            <a:picLocks noGrp="1" noChangeAspect="1"/>
          </p:cNvPicPr>
          <p:nvPr>
            <p:ph idx="1"/>
          </p:nvPr>
        </p:nvPicPr>
        <p:blipFill>
          <a:blip r:embed="rId2"/>
          <a:stretch>
            <a:fillRect/>
          </a:stretch>
        </p:blipFill>
        <p:spPr>
          <a:xfrm>
            <a:off x="715748" y="2256086"/>
            <a:ext cx="5131088" cy="3848316"/>
          </a:xfrm>
          <a:prstGeom prst="rect">
            <a:avLst/>
          </a:prstGeom>
        </p:spPr>
      </p:pic>
      <p:pic>
        <p:nvPicPr>
          <p:cNvPr id="4" name="Imagine 3" descr="O imagine care conține coș, recipient, cartofi prăjiți&#10;&#10;Descriere generată automat">
            <a:extLst>
              <a:ext uri="{FF2B5EF4-FFF2-40B4-BE49-F238E27FC236}">
                <a16:creationId xmlns:a16="http://schemas.microsoft.com/office/drawing/2014/main" id="{0E73003A-70EC-4535-AF08-C09E8EB7D179}"/>
              </a:ext>
            </a:extLst>
          </p:cNvPr>
          <p:cNvPicPr>
            <a:picLocks noChangeAspect="1"/>
          </p:cNvPicPr>
          <p:nvPr/>
        </p:nvPicPr>
        <p:blipFill>
          <a:blip r:embed="rId3"/>
          <a:stretch>
            <a:fillRect/>
          </a:stretch>
        </p:blipFill>
        <p:spPr>
          <a:xfrm>
            <a:off x="6690360" y="2256086"/>
            <a:ext cx="4881880" cy="3997831"/>
          </a:xfrm>
          <a:prstGeom prst="rect">
            <a:avLst/>
          </a:prstGeom>
        </p:spPr>
      </p:pic>
    </p:spTree>
    <p:extLst>
      <p:ext uri="{BB962C8B-B14F-4D97-AF65-F5344CB8AC3E}">
        <p14:creationId xmlns:p14="http://schemas.microsoft.com/office/powerpoint/2010/main" val="2429904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u 1">
            <a:extLst>
              <a:ext uri="{FF2B5EF4-FFF2-40B4-BE49-F238E27FC236}">
                <a16:creationId xmlns:a16="http://schemas.microsoft.com/office/drawing/2014/main" id="{4D752F5F-DC33-483A-B0AF-9D3D0423F3A6}"/>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defTabSz="914400"/>
            <a:r>
              <a:rPr lang="en-US" sz="4000" kern="1200">
                <a:solidFill>
                  <a:srgbClr val="FFFFFF"/>
                </a:solidFill>
                <a:latin typeface="+mj-lt"/>
                <a:ea typeface="+mj-ea"/>
                <a:cs typeface="+mj-cs"/>
              </a:rPr>
              <a:t>Istoria Imperiului Otoman. Mahomet III</a:t>
            </a:r>
          </a:p>
        </p:txBody>
      </p:sp>
      <p:pic>
        <p:nvPicPr>
          <p:cNvPr id="8" name="Substituent conținut 7" descr="O imagine care conține text&#10;&#10;Descriere generată automat">
            <a:extLst>
              <a:ext uri="{FF2B5EF4-FFF2-40B4-BE49-F238E27FC236}">
                <a16:creationId xmlns:a16="http://schemas.microsoft.com/office/drawing/2014/main" id="{1C8ECCF8-BF20-4553-8B90-E7C58DE6695B}"/>
              </a:ext>
            </a:extLst>
          </p:cNvPr>
          <p:cNvPicPr>
            <a:picLocks noGrp="1" noChangeAspect="1"/>
          </p:cNvPicPr>
          <p:nvPr>
            <p:ph idx="1"/>
          </p:nvPr>
        </p:nvPicPr>
        <p:blipFill>
          <a:blip r:embed="rId2"/>
          <a:stretch>
            <a:fillRect/>
          </a:stretch>
        </p:blipFill>
        <p:spPr>
          <a:xfrm>
            <a:off x="5153025" y="133350"/>
            <a:ext cx="5183621" cy="6724222"/>
          </a:xfrm>
          <a:prstGeom prst="rect">
            <a:avLst/>
          </a:prstGeom>
        </p:spPr>
      </p:pic>
    </p:spTree>
    <p:extLst>
      <p:ext uri="{BB962C8B-B14F-4D97-AF65-F5344CB8AC3E}">
        <p14:creationId xmlns:p14="http://schemas.microsoft.com/office/powerpoint/2010/main" val="2502577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5" y="1070836"/>
            <a:ext cx="68775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3" y="804102"/>
            <a:ext cx="3880239"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846" r="-2" b="-2"/>
          <a:stretch/>
        </p:blipFill>
        <p:spPr>
          <a:xfrm>
            <a:off x="804102" y="804102"/>
            <a:ext cx="6730556" cy="5249799"/>
          </a:xfrm>
          <a:prstGeom prst="rect">
            <a:avLst/>
          </a:prstGeom>
          <a:solidFill>
            <a:srgbClr val="FFC000"/>
          </a:solidFill>
        </p:spPr>
      </p:pic>
      <p:sp>
        <p:nvSpPr>
          <p:cNvPr id="3" name="Content Placeholder 2"/>
          <p:cNvSpPr>
            <a:spLocks noGrp="1"/>
          </p:cNvSpPr>
          <p:nvPr>
            <p:ph idx="1"/>
          </p:nvPr>
        </p:nvSpPr>
        <p:spPr>
          <a:xfrm>
            <a:off x="7835106" y="3072209"/>
            <a:ext cx="3264916" cy="2660684"/>
          </a:xfrm>
        </p:spPr>
        <p:txBody>
          <a:bodyPr anchor="t">
            <a:normAutofit/>
          </a:bodyPr>
          <a:lstStyle/>
          <a:p>
            <a:pPr marL="0" indent="0">
              <a:buNone/>
            </a:pPr>
            <a:r>
              <a:rPr lang="ro-RO" sz="2000">
                <a:solidFill>
                  <a:srgbClr val="FFFFFF"/>
                </a:solidFill>
                <a:latin typeface="Century Gothic" panose="020B0502020202020204" pitchFamily="34" charset="0"/>
              </a:rPr>
              <a:t>Barajul de la Bicaz</a:t>
            </a:r>
          </a:p>
        </p:txBody>
      </p:sp>
      <p:sp>
        <p:nvSpPr>
          <p:cNvPr id="18"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9" y="1530154"/>
            <a:ext cx="520741"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24421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4F9278A3-BD88-48E9-ADA8-DFA54F8B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06979E64-410D-4CA1-A8A9-ACDE69862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3" y="900815"/>
            <a:ext cx="75961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021DE2B2-9F4C-4BE0-88D6-90B781F1D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5" y="633166"/>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O imagine care conține arbore, plantă, exterior, plop&#10;&#10;Descriere generată automat"/>
          <p:cNvPicPr>
            <a:picLocks noChangeAspect="1"/>
          </p:cNvPicPr>
          <p:nvPr/>
        </p:nvPicPr>
        <p:blipFill rotWithShape="1">
          <a:blip r:embed="rId2">
            <a:extLst>
              <a:ext uri="{28A0092B-C50C-407E-A947-70E740481C1C}">
                <a14:useLocalDpi xmlns:a14="http://schemas.microsoft.com/office/drawing/2010/main" val="0"/>
              </a:ext>
            </a:extLst>
          </a:blip>
          <a:srcRect t="43549" r="-2" b="24681"/>
          <a:stretch/>
        </p:blipFill>
        <p:spPr>
          <a:xfrm>
            <a:off x="644197" y="637902"/>
            <a:ext cx="5441048" cy="2639028"/>
          </a:xfrm>
          <a:prstGeom prst="rect">
            <a:avLst/>
          </a:prstGeom>
        </p:spPr>
      </p:pic>
      <p:pic>
        <p:nvPicPr>
          <p:cNvPr id="4" name="Picture 3" descr="O imagine care conține persoană, exterior, arbore, persoane&#10;&#10;Descriere generată automat"/>
          <p:cNvPicPr>
            <a:picLocks noChangeAspect="1"/>
          </p:cNvPicPr>
          <p:nvPr/>
        </p:nvPicPr>
        <p:blipFill rotWithShape="1">
          <a:blip r:embed="rId3">
            <a:extLst>
              <a:ext uri="{28A0092B-C50C-407E-A947-70E740481C1C}">
                <a14:useLocalDpi xmlns:a14="http://schemas.microsoft.com/office/drawing/2010/main" val="0"/>
              </a:ext>
            </a:extLst>
          </a:blip>
          <a:srcRect t="35855" r="3" b="3"/>
          <a:stretch/>
        </p:blipFill>
        <p:spPr>
          <a:xfrm>
            <a:off x="644197" y="3276929"/>
            <a:ext cx="5441048" cy="2617592"/>
          </a:xfrm>
          <a:prstGeom prst="rect">
            <a:avLst/>
          </a:prstGeom>
        </p:spPr>
      </p:pic>
      <p:sp>
        <p:nvSpPr>
          <p:cNvPr id="23" name="Rectangle 8">
            <a:extLst>
              <a:ext uri="{FF2B5EF4-FFF2-40B4-BE49-F238E27FC236}">
                <a16:creationId xmlns:a16="http://schemas.microsoft.com/office/drawing/2014/main" id="{F4CBF41C-B31A-498E-8DE8-06450A0BE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66816" y="1352302"/>
            <a:ext cx="5182056"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4" name="Straight Connector 17">
            <a:extLst>
              <a:ext uri="{FF2B5EF4-FFF2-40B4-BE49-F238E27FC236}">
                <a16:creationId xmlns:a16="http://schemas.microsoft.com/office/drawing/2014/main" id="{AC39C20E-446B-4706-9FAB-EB5663931D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44197" y="3276929"/>
            <a:ext cx="5423419"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850854" y="3435931"/>
            <a:ext cx="4329244" cy="2718648"/>
          </a:xfrm>
          <a:solidFill>
            <a:schemeClr val="accent1">
              <a:lumMod val="60000"/>
              <a:lumOff val="40000"/>
            </a:schemeClr>
          </a:solidFill>
        </p:spPr>
        <p:txBody>
          <a:bodyPr anchor="t">
            <a:normAutofit/>
          </a:bodyPr>
          <a:lstStyle/>
          <a:p>
            <a:pPr marL="0" indent="0">
              <a:buNone/>
            </a:pPr>
            <a:endParaRPr lang="ro-RO" sz="2400" dirty="0">
              <a:latin typeface="Century Gothic" panose="020B0502020202020204" pitchFamily="34" charset="0"/>
            </a:endParaRPr>
          </a:p>
          <a:p>
            <a:pPr marL="0" indent="0" algn="ctr">
              <a:buNone/>
            </a:pPr>
            <a:r>
              <a:rPr lang="ro-RO" sz="2400" dirty="0">
                <a:latin typeface="Century Gothic" panose="020B0502020202020204" pitchFamily="34" charset="0"/>
              </a:rPr>
              <a:t>Tablou de toamnă surprins în stațiunea Lacu-Roșu.</a:t>
            </a:r>
          </a:p>
        </p:txBody>
      </p:sp>
    </p:spTree>
    <p:extLst>
      <p:ext uri="{BB962C8B-B14F-4D97-AF65-F5344CB8AC3E}">
        <p14:creationId xmlns:p14="http://schemas.microsoft.com/office/powerpoint/2010/main" val="83464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55A497-810F-4F60-B84E-FDE68ABFE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02" y="984230"/>
            <a:ext cx="6519391" cy="4889543"/>
          </a:xfrm>
          <a:prstGeom prst="rect">
            <a:avLst/>
          </a:prstGeom>
          <a:solidFill>
            <a:srgbClr val="FFC000"/>
          </a:solidFill>
        </p:spPr>
      </p:pic>
      <p:sp>
        <p:nvSpPr>
          <p:cNvPr id="14" name="Freeform 6">
            <a:extLst>
              <a:ext uri="{FF2B5EF4-FFF2-40B4-BE49-F238E27FC236}">
                <a16:creationId xmlns:a16="http://schemas.microsoft.com/office/drawing/2014/main" id="{4B8E30CD-C8AA-4F1D-8997-BAFCF7CE9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5" y="1070836"/>
            <a:ext cx="68775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1A2CE4AB-6F16-49A0-9608-1227FF801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50C6CE2B-DD6C-4EBC-9E38-2FCF23E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3" y="804102"/>
            <a:ext cx="3880239"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835106" y="1213968"/>
            <a:ext cx="3220127" cy="1715107"/>
          </a:xfrm>
        </p:spPr>
        <p:txBody>
          <a:bodyPr anchor="b">
            <a:normAutofit/>
          </a:bodyPr>
          <a:lstStyle/>
          <a:p>
            <a:r>
              <a:rPr lang="ro-RO" sz="3600">
                <a:solidFill>
                  <a:srgbClr val="FFFFFF"/>
                </a:solidFill>
                <a:latin typeface="Century Gothic" panose="020B0502020202020204" pitchFamily="34" charset="0"/>
                <a:cs typeface="Arial" panose="020B0604020202020204" pitchFamily="34" charset="0"/>
              </a:rPr>
              <a:t>Ziua a șaptea</a:t>
            </a:r>
          </a:p>
        </p:txBody>
      </p:sp>
      <p:sp>
        <p:nvSpPr>
          <p:cNvPr id="3" name="Content Placeholder 2"/>
          <p:cNvSpPr>
            <a:spLocks noGrp="1"/>
          </p:cNvSpPr>
          <p:nvPr>
            <p:ph idx="1"/>
          </p:nvPr>
        </p:nvSpPr>
        <p:spPr>
          <a:xfrm>
            <a:off x="7835106" y="3072209"/>
            <a:ext cx="3264916" cy="2660684"/>
          </a:xfrm>
        </p:spPr>
        <p:txBody>
          <a:bodyPr anchor="t">
            <a:normAutofit/>
          </a:bodyPr>
          <a:lstStyle/>
          <a:p>
            <a:pPr marL="0" indent="0">
              <a:buNone/>
            </a:pPr>
            <a:endParaRPr lang="ro-RO" sz="2000" dirty="0">
              <a:solidFill>
                <a:srgbClr val="FFFFFF"/>
              </a:solidFill>
              <a:latin typeface="Bahnschrift SemiBold" panose="020B0502040204020203" pitchFamily="34" charset="0"/>
            </a:endParaRPr>
          </a:p>
          <a:p>
            <a:pPr marL="0" indent="0" algn="ctr">
              <a:lnSpc>
                <a:spcPct val="100000"/>
              </a:lnSpc>
              <a:buNone/>
            </a:pPr>
            <a:r>
              <a:rPr lang="ro-RO" sz="2000" dirty="0">
                <a:solidFill>
                  <a:schemeClr val="bg1"/>
                </a:solidFill>
                <a:latin typeface="Times New Roman" panose="02020603050405020304" pitchFamily="18" charset="0"/>
                <a:cs typeface="Times New Roman" panose="02020603050405020304" pitchFamily="18" charset="0"/>
              </a:rPr>
              <a:t>Activitate de documentare </a:t>
            </a:r>
          </a:p>
          <a:p>
            <a:pPr marL="0" indent="0" algn="ctr">
              <a:lnSpc>
                <a:spcPct val="100000"/>
              </a:lnSpc>
              <a:buNone/>
            </a:pPr>
            <a:r>
              <a:rPr lang="ro-RO" sz="2000" dirty="0">
                <a:solidFill>
                  <a:schemeClr val="bg1"/>
                </a:solidFill>
                <a:latin typeface="Times New Roman" panose="02020603050405020304" pitchFamily="18" charset="0"/>
                <a:cs typeface="Times New Roman" panose="02020603050405020304" pitchFamily="18" charset="0"/>
              </a:rPr>
              <a:t>în județul Iași: </a:t>
            </a:r>
          </a:p>
          <a:p>
            <a:pPr marL="0" indent="0" algn="ctr">
              <a:lnSpc>
                <a:spcPct val="100000"/>
              </a:lnSpc>
              <a:buNone/>
            </a:pPr>
            <a:r>
              <a:rPr lang="ro-RO" sz="2000" dirty="0">
                <a:solidFill>
                  <a:schemeClr val="bg1"/>
                </a:solidFill>
                <a:latin typeface="Times New Roman" panose="02020603050405020304" pitchFamily="18" charset="0"/>
                <a:cs typeface="Times New Roman" panose="02020603050405020304" pitchFamily="18" charset="0"/>
              </a:rPr>
              <a:t>“Pe urmele familiilor domnitoare” </a:t>
            </a:r>
          </a:p>
          <a:p>
            <a:pPr marL="0" indent="0" algn="ctr">
              <a:lnSpc>
                <a:spcPct val="100000"/>
              </a:lnSpc>
              <a:buNone/>
            </a:pPr>
            <a:r>
              <a:rPr lang="ro-RO" sz="2000" dirty="0">
                <a:solidFill>
                  <a:schemeClr val="bg1"/>
                </a:solidFill>
                <a:latin typeface="Times New Roman" panose="02020603050405020304" pitchFamily="18" charset="0"/>
                <a:cs typeface="Times New Roman" panose="02020603050405020304" pitchFamily="18" charset="0"/>
              </a:rPr>
              <a:t>Palatul de la Ruginoasa</a:t>
            </a:r>
          </a:p>
          <a:p>
            <a:pPr marL="0" indent="0">
              <a:buNone/>
            </a:pPr>
            <a:endParaRPr lang="ro-RO" sz="2000" dirty="0">
              <a:solidFill>
                <a:srgbClr val="FFFFFF"/>
              </a:solidFill>
            </a:endParaRPr>
          </a:p>
        </p:txBody>
      </p:sp>
      <p:sp>
        <p:nvSpPr>
          <p:cNvPr id="20" name="Rectangle 8">
            <a:extLst>
              <a:ext uri="{FF2B5EF4-FFF2-40B4-BE49-F238E27FC236}">
                <a16:creationId xmlns:a16="http://schemas.microsoft.com/office/drawing/2014/main" id="{2C8B90EA-01BD-4358-9BD4-801A57B98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9" y="1530154"/>
            <a:ext cx="520741"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84179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8" y="0"/>
            <a:ext cx="9771447"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68"/>
          <a:stretch/>
        </p:blipFill>
        <p:spPr>
          <a:xfrm>
            <a:off x="1460598" y="10"/>
            <a:ext cx="9270807" cy="6857991"/>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72800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343079"/>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585" r="-3" b="8401"/>
          <a:stretch/>
        </p:blipFill>
        <p:spPr>
          <a:xfrm>
            <a:off x="-3046" y="340423"/>
            <a:ext cx="4630139" cy="526579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122" r="2" b="3"/>
          <a:stretch/>
        </p:blipFill>
        <p:spPr>
          <a:xfrm>
            <a:off x="4901780" y="1071563"/>
            <a:ext cx="7290219" cy="5242299"/>
          </a:xfrm>
          <a:prstGeom prst="rect">
            <a:avLst/>
          </a:prstGeom>
        </p:spPr>
      </p:pic>
    </p:spTree>
    <p:extLst>
      <p:ext uri="{BB962C8B-B14F-4D97-AF65-F5344CB8AC3E}">
        <p14:creationId xmlns:p14="http://schemas.microsoft.com/office/powerpoint/2010/main" val="3573079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DBDF5E3-4906-40CC-B929-F315BD058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5B9823A-85C3-4837-8700-3D94F9B3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7235" y="2"/>
            <a:ext cx="789032" cy="6865831"/>
          </a:xfrm>
          <a:custGeom>
            <a:avLst/>
            <a:gdLst>
              <a:gd name="connsiteX0" fmla="*/ 2648 w 789032"/>
              <a:gd name="connsiteY0" fmla="*/ 0 h 6865831"/>
              <a:gd name="connsiteX1" fmla="*/ 789032 w 789032"/>
              <a:gd name="connsiteY1" fmla="*/ 0 h 6865831"/>
              <a:gd name="connsiteX2" fmla="*/ 789032 w 789032"/>
              <a:gd name="connsiteY2" fmla="*/ 1621639 h 6865831"/>
              <a:gd name="connsiteX3" fmla="*/ 789032 w 789032"/>
              <a:gd name="connsiteY3" fmla="*/ 1900580 h 6865831"/>
              <a:gd name="connsiteX4" fmla="*/ 789032 w 789032"/>
              <a:gd name="connsiteY4" fmla="*/ 6865831 h 6865831"/>
              <a:gd name="connsiteX5" fmla="*/ 0 w 789032"/>
              <a:gd name="connsiteY5" fmla="*/ 6399058 h 6865831"/>
              <a:gd name="connsiteX6" fmla="*/ 0 w 789032"/>
              <a:gd name="connsiteY6" fmla="*/ 1154866 h 6865831"/>
              <a:gd name="connsiteX7" fmla="*/ 2648 w 789032"/>
              <a:gd name="connsiteY7" fmla="*/ 1156433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032" h="6865831">
                <a:moveTo>
                  <a:pt x="2648" y="0"/>
                </a:moveTo>
                <a:lnTo>
                  <a:pt x="789032" y="0"/>
                </a:lnTo>
                <a:lnTo>
                  <a:pt x="789032" y="1621639"/>
                </a:lnTo>
                <a:lnTo>
                  <a:pt x="789032" y="1900580"/>
                </a:lnTo>
                <a:lnTo>
                  <a:pt x="789032" y="6865831"/>
                </a:lnTo>
                <a:lnTo>
                  <a:pt x="0" y="6399058"/>
                </a:lnTo>
                <a:lnTo>
                  <a:pt x="0" y="1154866"/>
                </a:lnTo>
                <a:lnTo>
                  <a:pt x="2648" y="1156433"/>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4" name="Freeform 7">
            <a:extLst>
              <a:ext uri="{FF2B5EF4-FFF2-40B4-BE49-F238E27FC236}">
                <a16:creationId xmlns:a16="http://schemas.microsoft.com/office/drawing/2014/main" id="{10A70E06-9734-4904-B829-95BCC019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17237" y="887218"/>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26" name="Rectangle 25">
            <a:extLst>
              <a:ext uri="{FF2B5EF4-FFF2-40B4-BE49-F238E27FC236}">
                <a16:creationId xmlns:a16="http://schemas.microsoft.com/office/drawing/2014/main" id="{35B9E095-93FF-4FF3-8399-098627973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98749" cy="615019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ine 10" descr="O imagine care conține text, interior, persoană, masă&#10;&#10;Descriere generată automat">
            <a:extLst>
              <a:ext uri="{FF2B5EF4-FFF2-40B4-BE49-F238E27FC236}">
                <a16:creationId xmlns:a16="http://schemas.microsoft.com/office/drawing/2014/main" id="{B85CB136-F4EA-44CD-9DB8-37D7A0B7CAAA}"/>
              </a:ext>
            </a:extLst>
          </p:cNvPr>
          <p:cNvPicPr>
            <a:picLocks noChangeAspect="1"/>
          </p:cNvPicPr>
          <p:nvPr/>
        </p:nvPicPr>
        <p:blipFill>
          <a:blip r:embed="rId2"/>
          <a:stretch>
            <a:fillRect/>
          </a:stretch>
        </p:blipFill>
        <p:spPr>
          <a:xfrm>
            <a:off x="643469" y="1190645"/>
            <a:ext cx="3194559" cy="4259411"/>
          </a:xfrm>
          <a:prstGeom prst="rect">
            <a:avLst/>
          </a:prstGeom>
        </p:spPr>
      </p:pic>
      <p:pic>
        <p:nvPicPr>
          <p:cNvPr id="15" name="Substituent conținut 14" descr="O imagine care conține text, interior, persoană, grup&#10;&#10;Descriere generată automat">
            <a:extLst>
              <a:ext uri="{FF2B5EF4-FFF2-40B4-BE49-F238E27FC236}">
                <a16:creationId xmlns:a16="http://schemas.microsoft.com/office/drawing/2014/main" id="{D9AF6E51-4241-42DA-B55F-E0437CE04FDB}"/>
              </a:ext>
            </a:extLst>
          </p:cNvPr>
          <p:cNvPicPr>
            <a:picLocks noGrp="1" noChangeAspect="1"/>
          </p:cNvPicPr>
          <p:nvPr>
            <p:ph idx="1"/>
          </p:nvPr>
        </p:nvPicPr>
        <p:blipFill>
          <a:blip r:embed="rId3"/>
          <a:stretch>
            <a:fillRect/>
          </a:stretch>
        </p:blipFill>
        <p:spPr>
          <a:xfrm>
            <a:off x="4000034" y="2122391"/>
            <a:ext cx="3194559" cy="2395919"/>
          </a:xfrm>
          <a:prstGeom prst="rect">
            <a:avLst/>
          </a:prstGeom>
        </p:spPr>
      </p:pic>
      <p:sp>
        <p:nvSpPr>
          <p:cNvPr id="28" name="Rectangle 8">
            <a:extLst>
              <a:ext uri="{FF2B5EF4-FFF2-40B4-BE49-F238E27FC236}">
                <a16:creationId xmlns:a16="http://schemas.microsoft.com/office/drawing/2014/main" id="{DB1BADEA-DDC5-4DCC-B8EC-AA06BC73F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04744" y="0"/>
            <a:ext cx="4384208" cy="6858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u 1">
            <a:extLst>
              <a:ext uri="{FF2B5EF4-FFF2-40B4-BE49-F238E27FC236}">
                <a16:creationId xmlns:a16="http://schemas.microsoft.com/office/drawing/2014/main" id="{7CB728DD-C861-47B8-B9D7-9A423C6D1749}"/>
              </a:ext>
            </a:extLst>
          </p:cNvPr>
          <p:cNvSpPr>
            <a:spLocks noGrp="1"/>
          </p:cNvSpPr>
          <p:nvPr>
            <p:ph type="title"/>
          </p:nvPr>
        </p:nvSpPr>
        <p:spPr>
          <a:xfrm>
            <a:off x="8129873" y="1062402"/>
            <a:ext cx="3262028" cy="2733881"/>
          </a:xfrm>
        </p:spPr>
        <p:txBody>
          <a:bodyPr vert="horz" lIns="91440" tIns="45720" rIns="91440" bIns="45720" rtlCol="0" anchor="b">
            <a:normAutofit/>
          </a:bodyPr>
          <a:lstStyle/>
          <a:p>
            <a:r>
              <a:rPr lang="en-US">
                <a:solidFill>
                  <a:srgbClr val="FFFFFF"/>
                </a:solidFill>
              </a:rPr>
              <a:t>Atelier de calculatoare</a:t>
            </a:r>
          </a:p>
        </p:txBody>
      </p:sp>
    </p:spTree>
    <p:extLst>
      <p:ext uri="{BB962C8B-B14F-4D97-AF65-F5344CB8AC3E}">
        <p14:creationId xmlns:p14="http://schemas.microsoft.com/office/powerpoint/2010/main" val="1655807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55A497-810F-4F60-B84E-FDE68ABFE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02" y="984230"/>
            <a:ext cx="6519391" cy="4889543"/>
          </a:xfrm>
          <a:prstGeom prst="rect">
            <a:avLst/>
          </a:prstGeom>
        </p:spPr>
      </p:pic>
      <p:sp>
        <p:nvSpPr>
          <p:cNvPr id="12" name="Freeform 6">
            <a:extLst>
              <a:ext uri="{FF2B5EF4-FFF2-40B4-BE49-F238E27FC236}">
                <a16:creationId xmlns:a16="http://schemas.microsoft.com/office/drawing/2014/main" id="{4B8E30CD-C8AA-4F1D-8997-BAFCF7CE9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5" y="1070836"/>
            <a:ext cx="68775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2CE4AB-6F16-49A0-9608-1227FF801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50C6CE2B-DD6C-4EBC-9E38-2FCF23E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3" y="804102"/>
            <a:ext cx="3880239"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7835106" y="3072209"/>
            <a:ext cx="3264916" cy="2660684"/>
          </a:xfrm>
        </p:spPr>
        <p:txBody>
          <a:bodyPr anchor="t">
            <a:normAutofit/>
          </a:bodyPr>
          <a:lstStyle/>
          <a:p>
            <a:pPr marL="0" indent="0">
              <a:buNone/>
            </a:pPr>
            <a:r>
              <a:rPr lang="ro-RO" sz="2000">
                <a:solidFill>
                  <a:srgbClr val="FFFFFF"/>
                </a:solidFill>
                <a:latin typeface="Bahnschrift SemiBold" panose="020B0502040204020203" pitchFamily="34" charset="0"/>
              </a:rPr>
              <a:t>Muzeul Sitului Arheologic Cucuteni</a:t>
            </a:r>
          </a:p>
        </p:txBody>
      </p:sp>
      <p:sp>
        <p:nvSpPr>
          <p:cNvPr id="18" name="Rectangle 8">
            <a:extLst>
              <a:ext uri="{FF2B5EF4-FFF2-40B4-BE49-F238E27FC236}">
                <a16:creationId xmlns:a16="http://schemas.microsoft.com/office/drawing/2014/main" id="{2C8B90EA-01BD-4358-9BD4-801A57B98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9" y="1530154"/>
            <a:ext cx="520741" cy="525164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949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9"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343079"/>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descr="O imagine care conține persoană, interior, podea, grup&#10;&#10;Descriere generată automat"/>
          <p:cNvPicPr>
            <a:picLocks noChangeAspect="1"/>
          </p:cNvPicPr>
          <p:nvPr/>
        </p:nvPicPr>
        <p:blipFill rotWithShape="1">
          <a:blip r:embed="rId2">
            <a:extLst>
              <a:ext uri="{28A0092B-C50C-407E-A947-70E740481C1C}">
                <a14:useLocalDpi xmlns:a14="http://schemas.microsoft.com/office/drawing/2010/main" val="0"/>
              </a:ext>
            </a:extLst>
          </a:blip>
          <a:srcRect l="13706" r="16831" b="1"/>
          <a:stretch/>
        </p:blipFill>
        <p:spPr>
          <a:xfrm>
            <a:off x="-3046" y="340423"/>
            <a:ext cx="4630139" cy="5265795"/>
          </a:xfrm>
          <a:prstGeom prst="rect">
            <a:avLst/>
          </a:prstGeom>
          <a:solidFill>
            <a:srgbClr val="FFC000"/>
          </a:solidFill>
        </p:spPr>
      </p:pic>
      <p:pic>
        <p:nvPicPr>
          <p:cNvPr id="5" name="Picture 4" descr="O imagine care conține text&#10;&#10;Descriere generată automat"/>
          <p:cNvPicPr>
            <a:picLocks noChangeAspect="1"/>
          </p:cNvPicPr>
          <p:nvPr/>
        </p:nvPicPr>
        <p:blipFill rotWithShape="1">
          <a:blip r:embed="rId3">
            <a:extLst>
              <a:ext uri="{28A0092B-C50C-407E-A947-70E740481C1C}">
                <a14:useLocalDpi xmlns:a14="http://schemas.microsoft.com/office/drawing/2010/main" val="0"/>
              </a:ext>
            </a:extLst>
          </a:blip>
          <a:srcRect t="4122" r="2" b="3"/>
          <a:stretch/>
        </p:blipFill>
        <p:spPr>
          <a:xfrm>
            <a:off x="4901780" y="1071563"/>
            <a:ext cx="7290219" cy="5242299"/>
          </a:xfrm>
          <a:prstGeom prst="rect">
            <a:avLst/>
          </a:prstGeom>
        </p:spPr>
      </p:pic>
    </p:spTree>
    <p:extLst>
      <p:ext uri="{BB962C8B-B14F-4D97-AF65-F5344CB8AC3E}">
        <p14:creationId xmlns:p14="http://schemas.microsoft.com/office/powerpoint/2010/main" val="258705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15A018E-2B9A-4435-A09B-A1625035DB85}"/>
              </a:ext>
            </a:extLst>
          </p:cNvPr>
          <p:cNvSpPr>
            <a:spLocks noGrp="1"/>
          </p:cNvSpPr>
          <p:nvPr>
            <p:ph type="title"/>
          </p:nvPr>
        </p:nvSpPr>
        <p:spPr>
          <a:xfrm>
            <a:off x="838200" y="365126"/>
            <a:ext cx="10515600" cy="684357"/>
          </a:xfrm>
          <a:solidFill>
            <a:srgbClr val="FFC000"/>
          </a:solidFill>
        </p:spPr>
        <p:txBody>
          <a:bodyPr>
            <a:normAutofit/>
          </a:bodyPr>
          <a:lstStyle/>
          <a:p>
            <a:r>
              <a:rPr lang="de-DE" sz="3600">
                <a:latin typeface="Century Gothic" panose="020B0502020202020204" pitchFamily="34" charset="0"/>
              </a:rPr>
              <a:t>Transnationale Aktivität C3</a:t>
            </a:r>
            <a:endParaRPr lang="ro-RO" sz="3600" dirty="0">
              <a:latin typeface="Century Gothic" panose="020B0502020202020204" pitchFamily="34" charset="0"/>
            </a:endParaRPr>
          </a:p>
        </p:txBody>
      </p:sp>
      <p:sp>
        <p:nvSpPr>
          <p:cNvPr id="3" name="Substituent conținut 2">
            <a:extLst>
              <a:ext uri="{FF2B5EF4-FFF2-40B4-BE49-F238E27FC236}">
                <a16:creationId xmlns:a16="http://schemas.microsoft.com/office/drawing/2014/main" id="{1B80171A-2BEE-450D-BF21-A0CD9FA0BBB4}"/>
              </a:ext>
            </a:extLst>
          </p:cNvPr>
          <p:cNvSpPr>
            <a:spLocks noGrp="1"/>
          </p:cNvSpPr>
          <p:nvPr>
            <p:ph idx="1"/>
          </p:nvPr>
        </p:nvSpPr>
        <p:spPr>
          <a:xfrm>
            <a:off x="838200" y="1122219"/>
            <a:ext cx="10515600" cy="5600700"/>
          </a:xfrm>
          <a:solidFill>
            <a:srgbClr val="FFC000"/>
          </a:solidFill>
        </p:spPr>
        <p:txBody>
          <a:bodyPr>
            <a:normAutofit fontScale="25000" lnSpcReduction="20000"/>
          </a:bodyPr>
          <a:lstStyle/>
          <a:p>
            <a:pPr algn="just"/>
            <a:endParaRPr lang="de-DE" sz="3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Der erste Tag </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Die Organisationsgruppe, der Inhalt der Aktivitäten und die internationalen Gruppen wurden vorgestellt. Zuerst arbeiteten wir an Computer-programmen, die in den Unterricht eingeführt werden können: Google Forms für Online-Formulare, Minibooks für kurze Präsentationen zu Klassenzeiten, danach besuchten den British Council und die Bibliothek der "Gh. Asachi" der Techinschen Universität in Iasi.</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Der zweite Tag</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Die Schüler lernten das Audacity-Computerprogramm für das Hörspiel "Aladdin und die Wunderlampe", danach las die internationale Gruppe den Text, um die Aufnahme richtig zu erstellen. Teambuilding-Aktivitäten wurden durchgeführt und die Teilnehmer sprachen über das Thema "Interkulturalität" an.</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Der dritte Tag </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Während meines dritten Arbeitstages habe ich mich mit der Frage des rumänischen Bildungssystems befasst. Schüler und Lehrer diskutierten, welche rumänischen Schüler und besuchten die Deutsch-Grundschulklassen. In Mathematik, Sportunterricht und Englisch nahmen Kollegen am Unterricht von Prof. Constantin Chirilă, Carmen Ilaș, Gina Prodan und Brîndușa Clapon teil.  </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 wurde ein Vortrag über den Inhalt des Librettos von "Figaros Hochzeit" gemacht, dessen Aufführung am Abend des Tages von den Teilnehmern angesehen wurde. </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Der Projektkoordinator organisierte eine Lehrbuchausstellung in deutscher und englischer Sprache. Partner: Educational Center, Iaşi-Filiale. </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Die Teilnehmer führten auch eine Quilling-Sitzung im Rahmen einer Teambuilding - Aktivität durch. Unter der Leitung der Schülerin Roman Denisa der 11. Klasse B haben sie wunderbare Handwerksgegenstände hergestellt. </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5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 Nachmittag präsentierten die Teilnehmer ein Kulturprogramm und am Abend sahen sie im ONRI die Oper ‟Figaros Hochzeit” von W. A. Mozart. </a:t>
            </a:r>
            <a:endParaRPr lang="ro-RO" sz="5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2289507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1C9B865-747F-43B1-94B0-96FEF1CA35F8}"/>
              </a:ext>
            </a:extLst>
          </p:cNvPr>
          <p:cNvSpPr>
            <a:spLocks noGrp="1"/>
          </p:cNvSpPr>
          <p:nvPr>
            <p:ph type="title"/>
          </p:nvPr>
        </p:nvSpPr>
        <p:spPr>
          <a:xfrm>
            <a:off x="838200" y="365127"/>
            <a:ext cx="10515600" cy="315912"/>
          </a:xfrm>
        </p:spPr>
        <p:txBody>
          <a:bodyPr>
            <a:normAutofit fontScale="90000"/>
          </a:bodyPr>
          <a:lstStyle/>
          <a:p>
            <a:r>
              <a:rPr lang="de-DE" sz="3600" dirty="0">
                <a:solidFill>
                  <a:schemeClr val="bg1"/>
                </a:solidFill>
                <a:latin typeface="Century Gothic" panose="020B0502020202020204" pitchFamily="34" charset="0"/>
              </a:rPr>
              <a:t>C3</a:t>
            </a:r>
            <a:endParaRPr lang="ro-RO" sz="3600" dirty="0">
              <a:solidFill>
                <a:schemeClr val="bg1"/>
              </a:solidFill>
              <a:latin typeface="Century Gothic" panose="020B0502020202020204" pitchFamily="34" charset="0"/>
            </a:endParaRPr>
          </a:p>
        </p:txBody>
      </p:sp>
      <p:sp>
        <p:nvSpPr>
          <p:cNvPr id="3" name="Substituent conținut 2">
            <a:extLst>
              <a:ext uri="{FF2B5EF4-FFF2-40B4-BE49-F238E27FC236}">
                <a16:creationId xmlns:a16="http://schemas.microsoft.com/office/drawing/2014/main" id="{2DCFF948-7348-4013-B1E4-0937AA4A82B6}"/>
              </a:ext>
            </a:extLst>
          </p:cNvPr>
          <p:cNvSpPr>
            <a:spLocks noGrp="1"/>
          </p:cNvSpPr>
          <p:nvPr>
            <p:ph idx="1"/>
          </p:nvPr>
        </p:nvSpPr>
        <p:spPr>
          <a:xfrm>
            <a:off x="838200" y="873761"/>
            <a:ext cx="10515600" cy="5354003"/>
          </a:xfrm>
          <a:solidFill>
            <a:srgbClr val="7030A0"/>
          </a:solidFill>
        </p:spPr>
        <p:txBody>
          <a:bodyPr>
            <a:normAutofit/>
          </a:bodyPr>
          <a:lstStyle/>
          <a:p>
            <a:endParaRPr lang="de-DE" dirty="0"/>
          </a:p>
          <a:p>
            <a:pPr algn="just">
              <a:lnSpc>
                <a:spcPct val="115000"/>
              </a:lnSpc>
            </a:pPr>
            <a:r>
              <a:rPr lang="ro-RO" sz="1800" dirty="0" err="1">
                <a:solidFill>
                  <a:schemeClr val="bg1"/>
                </a:solidFill>
                <a:latin typeface="Times New Roman" panose="02020603050405020304" pitchFamily="18" charset="0"/>
                <a:ea typeface="Calibri" panose="020F0502020204030204" pitchFamily="34" charset="0"/>
              </a:rPr>
              <a:t>Der</a:t>
            </a:r>
            <a:r>
              <a:rPr lang="ro-RO" sz="1800" dirty="0">
                <a:solidFill>
                  <a:schemeClr val="bg1"/>
                </a:solidFill>
                <a:latin typeface="Times New Roman" panose="02020603050405020304" pitchFamily="18" charset="0"/>
                <a:ea typeface="Calibri" panose="020F0502020204030204" pitchFamily="34" charset="0"/>
              </a:rPr>
              <a:t> </a:t>
            </a:r>
            <a:r>
              <a:rPr lang="ro-RO" sz="1800" dirty="0" err="1">
                <a:solidFill>
                  <a:schemeClr val="bg1"/>
                </a:solidFill>
                <a:latin typeface="Times New Roman" panose="02020603050405020304" pitchFamily="18" charset="0"/>
                <a:ea typeface="Calibri" panose="020F0502020204030204" pitchFamily="34" charset="0"/>
              </a:rPr>
              <a:t>vierte</a:t>
            </a:r>
            <a:r>
              <a:rPr lang="ro-RO" sz="1800" dirty="0">
                <a:solidFill>
                  <a:schemeClr val="bg1"/>
                </a:solidFill>
                <a:latin typeface="Times New Roman" panose="02020603050405020304" pitchFamily="18" charset="0"/>
                <a:ea typeface="Calibri" panose="020F0502020204030204" pitchFamily="34" charset="0"/>
              </a:rPr>
              <a:t> </a:t>
            </a:r>
            <a:r>
              <a:rPr lang="ro-RO" sz="1800" dirty="0" err="1">
                <a:solidFill>
                  <a:schemeClr val="bg1"/>
                </a:solidFill>
                <a:latin typeface="Times New Roman" panose="02020603050405020304" pitchFamily="18" charset="0"/>
                <a:ea typeface="Calibri" panose="020F0502020204030204" pitchFamily="34" charset="0"/>
              </a:rPr>
              <a:t>Tag</a:t>
            </a:r>
            <a:endParaRPr lang="ro-RO" sz="1800" dirty="0">
              <a:solidFill>
                <a:schemeClr val="bg1"/>
              </a:solidFill>
              <a:latin typeface="Arial" panose="020B0604020202020204" pitchFamily="34" charset="0"/>
              <a:ea typeface="Calibri" panose="020F0502020204030204" pitchFamily="34" charset="0"/>
            </a:endParaRPr>
          </a:p>
          <a:p>
            <a:pPr algn="just">
              <a:lnSpc>
                <a:spcPct val="115000"/>
              </a:lnSpc>
            </a:pPr>
            <a:r>
              <a:rPr lang="de-DE" sz="1800" dirty="0">
                <a:solidFill>
                  <a:schemeClr val="bg1"/>
                </a:solidFill>
                <a:latin typeface="Times New Roman" panose="02020603050405020304" pitchFamily="18" charset="0"/>
                <a:ea typeface="Calibri" panose="020F0502020204030204" pitchFamily="34" charset="0"/>
              </a:rPr>
              <a:t>Die Teilnehmer erstellten ihr Material, das auf Deutsch geschrieben wurde: Briefe, Minidialoge, in denen Themen wie Freizeit und Hobbys, Beschreibung einer Stadt, Mein neuer Freund angesprochen wurden. Sie besuchten den Botanischen Garten und nahmen das Hörspiel “Aladdin und die Wunderlampe” auf.</a:t>
            </a:r>
            <a:endParaRPr lang="ro-RO" sz="1800" dirty="0">
              <a:solidFill>
                <a:schemeClr val="bg1"/>
              </a:solidFill>
              <a:latin typeface="Arial" panose="020B0604020202020204" pitchFamily="34" charset="0"/>
              <a:ea typeface="Calibri" panose="020F0502020204030204" pitchFamily="34" charset="0"/>
            </a:endParaRPr>
          </a:p>
          <a:p>
            <a:pPr algn="just">
              <a:lnSpc>
                <a:spcPct val="115000"/>
              </a:lnSpc>
            </a:pPr>
            <a:r>
              <a:rPr lang="de-DE" sz="1800" dirty="0">
                <a:solidFill>
                  <a:schemeClr val="bg1"/>
                </a:solidFill>
                <a:latin typeface="Times New Roman" panose="02020603050405020304" pitchFamily="18" charset="0"/>
                <a:ea typeface="Calibri" panose="020F0502020204030204" pitchFamily="34" charset="0"/>
              </a:rPr>
              <a:t>Der fünfte Tag . Am fünften Tag wurde ein Sportprogramm, ein Besuch im Goethe Zentrum </a:t>
            </a:r>
            <a:r>
              <a:rPr lang="de-DE" sz="1800" dirty="0" err="1">
                <a:solidFill>
                  <a:schemeClr val="bg1"/>
                </a:solidFill>
                <a:latin typeface="Times New Roman" panose="02020603050405020304" pitchFamily="18" charset="0"/>
                <a:ea typeface="Calibri" panose="020F0502020204030204" pitchFamily="34" charset="0"/>
              </a:rPr>
              <a:t>Iași</a:t>
            </a:r>
            <a:r>
              <a:rPr lang="de-DE" sz="1800" dirty="0">
                <a:solidFill>
                  <a:schemeClr val="bg1"/>
                </a:solidFill>
                <a:latin typeface="Times New Roman" panose="02020603050405020304" pitchFamily="18" charset="0"/>
                <a:ea typeface="Calibri" panose="020F0502020204030204" pitchFamily="34" charset="0"/>
              </a:rPr>
              <a:t>, deutschsprachige Filmschau aufgenommen.</a:t>
            </a:r>
            <a:endParaRPr lang="ro-RO" sz="1800" dirty="0">
              <a:solidFill>
                <a:schemeClr val="bg1"/>
              </a:solidFill>
              <a:latin typeface="Arial" panose="020B0604020202020204" pitchFamily="34" charset="0"/>
              <a:ea typeface="Calibri" panose="020F0502020204030204" pitchFamily="34" charset="0"/>
            </a:endParaRPr>
          </a:p>
          <a:p>
            <a:pPr algn="just">
              <a:lnSpc>
                <a:spcPct val="115000"/>
              </a:lnSpc>
            </a:pPr>
            <a:r>
              <a:rPr lang="ro-RO" sz="1800" dirty="0" err="1">
                <a:solidFill>
                  <a:schemeClr val="bg1"/>
                </a:solidFill>
                <a:latin typeface="Times New Roman" panose="02020603050405020304" pitchFamily="18" charset="0"/>
                <a:ea typeface="Calibri" panose="020F0502020204030204" pitchFamily="34" charset="0"/>
              </a:rPr>
              <a:t>Der</a:t>
            </a:r>
            <a:r>
              <a:rPr lang="ro-RO" sz="1800" dirty="0">
                <a:solidFill>
                  <a:schemeClr val="bg1"/>
                </a:solidFill>
                <a:latin typeface="Times New Roman" panose="02020603050405020304" pitchFamily="18" charset="0"/>
                <a:ea typeface="Calibri" panose="020F0502020204030204" pitchFamily="34" charset="0"/>
              </a:rPr>
              <a:t> </a:t>
            </a:r>
            <a:r>
              <a:rPr lang="de-DE" sz="1800" dirty="0">
                <a:solidFill>
                  <a:schemeClr val="bg1"/>
                </a:solidFill>
                <a:latin typeface="Times New Roman" panose="02020603050405020304" pitchFamily="18" charset="0"/>
                <a:ea typeface="Calibri" panose="020F0502020204030204" pitchFamily="34" charset="0"/>
              </a:rPr>
              <a:t>sechste Tag hatte eine Dokumentationsarbeit im Landkreis </a:t>
            </a:r>
            <a:r>
              <a:rPr lang="de-DE" sz="1800" dirty="0" err="1">
                <a:solidFill>
                  <a:schemeClr val="bg1"/>
                </a:solidFill>
                <a:latin typeface="Times New Roman" panose="02020603050405020304" pitchFamily="18" charset="0"/>
                <a:ea typeface="Calibri" panose="020F0502020204030204" pitchFamily="34" charset="0"/>
              </a:rPr>
              <a:t>Neamt</a:t>
            </a:r>
            <a:r>
              <a:rPr lang="de-DE" sz="1800" dirty="0">
                <a:solidFill>
                  <a:schemeClr val="bg1"/>
                </a:solidFill>
                <a:latin typeface="Times New Roman" panose="02020603050405020304" pitchFamily="18" charset="0"/>
                <a:ea typeface="Calibri" panose="020F0502020204030204" pitchFamily="34" charset="0"/>
              </a:rPr>
              <a:t> geplant, wo wir den </a:t>
            </a:r>
            <a:r>
              <a:rPr lang="de-DE" sz="1800" dirty="0" err="1">
                <a:solidFill>
                  <a:schemeClr val="bg1"/>
                </a:solidFill>
                <a:latin typeface="Times New Roman" panose="02020603050405020304" pitchFamily="18" charset="0"/>
                <a:ea typeface="Calibri" panose="020F0502020204030204" pitchFamily="34" charset="0"/>
              </a:rPr>
              <a:t>Bicaz</a:t>
            </a:r>
            <a:r>
              <a:rPr lang="de-DE" sz="1800" dirty="0">
                <a:solidFill>
                  <a:schemeClr val="bg1"/>
                </a:solidFill>
                <a:latin typeface="Times New Roman" panose="02020603050405020304" pitchFamily="18" charset="0"/>
                <a:ea typeface="Calibri" panose="020F0502020204030204" pitchFamily="34" charset="0"/>
              </a:rPr>
              <a:t>-Staudamm, die Stadtbibliothek der Stadt </a:t>
            </a:r>
            <a:r>
              <a:rPr lang="de-DE" sz="1800" dirty="0" err="1">
                <a:solidFill>
                  <a:schemeClr val="bg1"/>
                </a:solidFill>
                <a:latin typeface="Times New Roman" panose="02020603050405020304" pitchFamily="18" charset="0"/>
                <a:ea typeface="Calibri" panose="020F0502020204030204" pitchFamily="34" charset="0"/>
              </a:rPr>
              <a:t>Bicaz</a:t>
            </a:r>
            <a:r>
              <a:rPr lang="de-DE" sz="1800" dirty="0">
                <a:solidFill>
                  <a:schemeClr val="bg1"/>
                </a:solidFill>
                <a:latin typeface="Times New Roman" panose="02020603050405020304" pitchFamily="18" charset="0"/>
                <a:ea typeface="Calibri" panose="020F0502020204030204" pitchFamily="34" charset="0"/>
              </a:rPr>
              <a:t> und den Ferienort </a:t>
            </a:r>
            <a:r>
              <a:rPr lang="de-DE" sz="1800" dirty="0" err="1">
                <a:solidFill>
                  <a:schemeClr val="bg1"/>
                </a:solidFill>
                <a:latin typeface="Times New Roman" panose="02020603050405020304" pitchFamily="18" charset="0"/>
                <a:ea typeface="Calibri" panose="020F0502020204030204" pitchFamily="34" charset="0"/>
              </a:rPr>
              <a:t>Lacu</a:t>
            </a:r>
            <a:r>
              <a:rPr lang="de-DE" sz="1800" dirty="0">
                <a:solidFill>
                  <a:schemeClr val="bg1"/>
                </a:solidFill>
                <a:latin typeface="Times New Roman" panose="02020603050405020304" pitchFamily="18" charset="0"/>
                <a:ea typeface="Calibri" panose="020F0502020204030204" pitchFamily="34" charset="0"/>
              </a:rPr>
              <a:t> Ro</a:t>
            </a:r>
            <a:r>
              <a:rPr lang="ro-RO" sz="1800" dirty="0">
                <a:solidFill>
                  <a:schemeClr val="bg1"/>
                </a:solidFill>
                <a:latin typeface="Times New Roman" panose="02020603050405020304" pitchFamily="18" charset="0"/>
                <a:ea typeface="Calibri" panose="020F0502020204030204" pitchFamily="34" charset="0"/>
              </a:rPr>
              <a:t>șu </a:t>
            </a:r>
            <a:r>
              <a:rPr lang="de-DE" sz="1800" dirty="0">
                <a:solidFill>
                  <a:schemeClr val="bg1"/>
                </a:solidFill>
                <a:latin typeface="Times New Roman" panose="02020603050405020304" pitchFamily="18" charset="0"/>
                <a:ea typeface="Calibri" panose="020F0502020204030204" pitchFamily="34" charset="0"/>
              </a:rPr>
              <a:t>besuchten. </a:t>
            </a:r>
            <a:endParaRPr lang="ro-RO" sz="1800" dirty="0">
              <a:solidFill>
                <a:schemeClr val="bg1"/>
              </a:solidFill>
              <a:latin typeface="Arial" panose="020B0604020202020204" pitchFamily="34" charset="0"/>
              <a:ea typeface="Calibri" panose="020F0502020204030204" pitchFamily="34" charset="0"/>
            </a:endParaRPr>
          </a:p>
          <a:p>
            <a:pPr algn="just">
              <a:lnSpc>
                <a:spcPct val="115000"/>
              </a:lnSpc>
            </a:pPr>
            <a:r>
              <a:rPr lang="de-DE" sz="1800" dirty="0">
                <a:solidFill>
                  <a:schemeClr val="bg1"/>
                </a:solidFill>
                <a:latin typeface="Times New Roman" panose="02020603050405020304" pitchFamily="18" charset="0"/>
                <a:ea typeface="Calibri" panose="020F0502020204030204" pitchFamily="34" charset="0"/>
              </a:rPr>
              <a:t>Am letzten Tag reisten wir der Nähe von </a:t>
            </a:r>
            <a:r>
              <a:rPr lang="de-DE" sz="1800" dirty="0" err="1">
                <a:solidFill>
                  <a:schemeClr val="bg1"/>
                </a:solidFill>
                <a:latin typeface="Times New Roman" panose="02020603050405020304" pitchFamily="18" charset="0"/>
                <a:ea typeface="Calibri" panose="020F0502020204030204" pitchFamily="34" charset="0"/>
              </a:rPr>
              <a:t>Iasi</a:t>
            </a:r>
            <a:r>
              <a:rPr lang="de-DE" sz="1800" dirty="0">
                <a:solidFill>
                  <a:schemeClr val="bg1"/>
                </a:solidFill>
                <a:latin typeface="Times New Roman" panose="02020603050405020304" pitchFamily="18" charset="0"/>
                <a:ea typeface="Calibri" panose="020F0502020204030204" pitchFamily="34" charset="0"/>
              </a:rPr>
              <a:t> auf den Spuren der bemerkenswerten Familien von Herrn Al. I. </a:t>
            </a:r>
            <a:r>
              <a:rPr lang="de-DE" sz="1800" dirty="0" err="1">
                <a:solidFill>
                  <a:schemeClr val="bg1"/>
                </a:solidFill>
                <a:latin typeface="Times New Roman" panose="02020603050405020304" pitchFamily="18" charset="0"/>
                <a:ea typeface="Calibri" panose="020F0502020204030204" pitchFamily="34" charset="0"/>
              </a:rPr>
              <a:t>Cuza</a:t>
            </a:r>
            <a:r>
              <a:rPr lang="de-DE" sz="1800" dirty="0">
                <a:solidFill>
                  <a:schemeClr val="bg1"/>
                </a:solidFill>
                <a:latin typeface="Times New Roman" panose="02020603050405020304" pitchFamily="18" charset="0"/>
                <a:ea typeface="Calibri" panose="020F0502020204030204" pitchFamily="34" charset="0"/>
              </a:rPr>
              <a:t> (</a:t>
            </a:r>
            <a:r>
              <a:rPr lang="de-DE" sz="1800" dirty="0" err="1">
                <a:solidFill>
                  <a:schemeClr val="bg1"/>
                </a:solidFill>
                <a:latin typeface="Times New Roman" panose="02020603050405020304" pitchFamily="18" charset="0"/>
                <a:ea typeface="Calibri" panose="020F0502020204030204" pitchFamily="34" charset="0"/>
              </a:rPr>
              <a:t>Ruginoasa</a:t>
            </a:r>
            <a:r>
              <a:rPr lang="de-DE" sz="1800" dirty="0">
                <a:solidFill>
                  <a:schemeClr val="bg1"/>
                </a:solidFill>
                <a:latin typeface="Times New Roman" panose="02020603050405020304" pitchFamily="18" charset="0"/>
                <a:ea typeface="Calibri" panose="020F0502020204030204" pitchFamily="34" charset="0"/>
              </a:rPr>
              <a:t>) und </a:t>
            </a:r>
            <a:r>
              <a:rPr lang="de-DE" sz="1800" dirty="0" err="1">
                <a:solidFill>
                  <a:schemeClr val="bg1"/>
                </a:solidFill>
                <a:latin typeface="Times New Roman" panose="02020603050405020304" pitchFamily="18" charset="0"/>
                <a:ea typeface="Calibri" panose="020F0502020204030204" pitchFamily="34" charset="0"/>
              </a:rPr>
              <a:t>Sturdza</a:t>
            </a:r>
            <a:r>
              <a:rPr lang="de-DE" sz="1800" dirty="0">
                <a:solidFill>
                  <a:schemeClr val="bg1"/>
                </a:solidFill>
                <a:latin typeface="Times New Roman" panose="02020603050405020304" pitchFamily="18" charset="0"/>
                <a:ea typeface="Calibri" panose="020F0502020204030204" pitchFamily="34" charset="0"/>
              </a:rPr>
              <a:t> (</a:t>
            </a:r>
            <a:r>
              <a:rPr lang="de-DE" sz="1800" dirty="0" err="1">
                <a:solidFill>
                  <a:schemeClr val="bg1"/>
                </a:solidFill>
                <a:latin typeface="Times New Roman" panose="02020603050405020304" pitchFamily="18" charset="0"/>
                <a:ea typeface="Calibri" panose="020F0502020204030204" pitchFamily="34" charset="0"/>
              </a:rPr>
              <a:t>Miclauseni</a:t>
            </a:r>
            <a:r>
              <a:rPr lang="de-DE" sz="1800" dirty="0">
                <a:solidFill>
                  <a:schemeClr val="bg1"/>
                </a:solidFill>
                <a:latin typeface="Times New Roman" panose="02020603050405020304" pitchFamily="18" charset="0"/>
                <a:ea typeface="Calibri" panose="020F0502020204030204" pitchFamily="34" charset="0"/>
              </a:rPr>
              <a:t>), danach machten wir uns auf den Weg zur archäologischen Stätte </a:t>
            </a:r>
            <a:r>
              <a:rPr lang="de-DE" sz="1800" dirty="0" err="1">
                <a:solidFill>
                  <a:schemeClr val="bg1"/>
                </a:solidFill>
                <a:latin typeface="Times New Roman" panose="02020603050405020304" pitchFamily="18" charset="0"/>
                <a:ea typeface="Calibri" panose="020F0502020204030204" pitchFamily="34" charset="0"/>
              </a:rPr>
              <a:t>Cucuteni</a:t>
            </a:r>
            <a:r>
              <a:rPr lang="de-DE" sz="1800" dirty="0">
                <a:solidFill>
                  <a:schemeClr val="bg1"/>
                </a:solidFill>
                <a:latin typeface="Times New Roman" panose="02020603050405020304" pitchFamily="18" charset="0"/>
                <a:ea typeface="Calibri" panose="020F0502020204030204" pitchFamily="34" charset="0"/>
              </a:rPr>
              <a:t>, wo wir Informationen über die alte </a:t>
            </a:r>
            <a:r>
              <a:rPr lang="de-DE" sz="1800" dirty="0" err="1">
                <a:solidFill>
                  <a:schemeClr val="bg1"/>
                </a:solidFill>
                <a:latin typeface="Times New Roman" panose="02020603050405020304" pitchFamily="18" charset="0"/>
                <a:ea typeface="Calibri" panose="020F0502020204030204" pitchFamily="34" charset="0"/>
              </a:rPr>
              <a:t>Cucuteni</a:t>
            </a:r>
            <a:r>
              <a:rPr lang="de-DE" sz="1800" dirty="0">
                <a:solidFill>
                  <a:schemeClr val="bg1"/>
                </a:solidFill>
                <a:latin typeface="Times New Roman" panose="02020603050405020304" pitchFamily="18" charset="0"/>
                <a:ea typeface="Calibri" panose="020F0502020204030204" pitchFamily="34" charset="0"/>
              </a:rPr>
              <a:t> Kultur erfuhren. </a:t>
            </a:r>
            <a:endParaRPr lang="ro-RO" sz="1800" dirty="0">
              <a:solidFill>
                <a:schemeClr val="bg1"/>
              </a:solidFill>
              <a:latin typeface="Arial" panose="020B0604020202020204" pitchFamily="34" charset="0"/>
              <a:ea typeface="Calibri" panose="020F0502020204030204" pitchFamily="34" charset="0"/>
            </a:endParaRPr>
          </a:p>
          <a:p>
            <a:pPr marL="0" indent="0" algn="just">
              <a:lnSpc>
                <a:spcPct val="115000"/>
              </a:lnSpc>
              <a:buNone/>
            </a:pPr>
            <a:endParaRPr lang="ro-RO" sz="1800" dirty="0">
              <a:solidFill>
                <a:srgbClr val="000000"/>
              </a:solidFill>
              <a:latin typeface="Arial" panose="020B0604020202020204" pitchFamily="34" charset="0"/>
              <a:ea typeface="Calibri" panose="020F0502020204030204" pitchFamily="34" charset="0"/>
            </a:endParaRPr>
          </a:p>
          <a:p>
            <a:endParaRPr lang="ro-RO" dirty="0"/>
          </a:p>
        </p:txBody>
      </p:sp>
    </p:spTree>
    <p:extLst>
      <p:ext uri="{BB962C8B-B14F-4D97-AF65-F5344CB8AC3E}">
        <p14:creationId xmlns:p14="http://schemas.microsoft.com/office/powerpoint/2010/main" val="1419675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061" y="2124221"/>
            <a:ext cx="10888395" cy="4378179"/>
          </a:xfrm>
          <a:solidFill>
            <a:srgbClr val="FFC000"/>
          </a:solidFill>
        </p:spPr>
        <p:txBody>
          <a:bodyPr anchor="ctr">
            <a:normAutofit/>
          </a:bodyPr>
          <a:lstStyle/>
          <a:p>
            <a:pPr marL="0" indent="0">
              <a:lnSpc>
                <a:spcPct val="150000"/>
              </a:lnSpc>
              <a:buNone/>
            </a:pPr>
            <a:r>
              <a:rPr lang="ro-RO" sz="2400" dirty="0">
                <a:latin typeface="Times New Roman" panose="02020603050405020304" pitchFamily="18" charset="0"/>
                <a:cs typeface="Times New Roman" panose="02020603050405020304" pitchFamily="18" charset="0"/>
              </a:rPr>
              <a:t>MATERIAL REALIZAT DE</a:t>
            </a:r>
          </a:p>
          <a:p>
            <a:pPr marL="0" indent="0">
              <a:lnSpc>
                <a:spcPct val="150000"/>
              </a:lnSpc>
              <a:buNone/>
            </a:pPr>
            <a:r>
              <a:rPr lang="ro-RO" sz="2400" dirty="0">
                <a:latin typeface="Times New Roman" panose="02020603050405020304" pitchFamily="18" charset="0"/>
                <a:cs typeface="Times New Roman" panose="02020603050405020304" pitchFamily="18" charset="0"/>
              </a:rPr>
              <a:t>MANOLE MĂLINA-ANDREEA, CLASA a X- a D,</a:t>
            </a:r>
          </a:p>
          <a:p>
            <a:pPr marL="0" indent="0">
              <a:buNone/>
            </a:pPr>
            <a:r>
              <a:rPr lang="ro-RO" sz="2400" dirty="0">
                <a:latin typeface="Times New Roman" panose="02020603050405020304" pitchFamily="18" charset="0"/>
                <a:ea typeface="Cambria Math" panose="02040503050406030204" pitchFamily="18" charset="0"/>
                <a:cs typeface="Times New Roman" panose="02020603050405020304" pitchFamily="18" charset="0"/>
              </a:rPr>
              <a:t>COLEGIUL NAȚIONAL “GARABET IBRĂILEANU” - IAȘI</a:t>
            </a:r>
          </a:p>
          <a:p>
            <a:pPr marL="0" indent="0">
              <a:buNone/>
            </a:pPr>
            <a:r>
              <a:rPr lang="ro-RO" sz="2400" dirty="0">
                <a:latin typeface="Times New Roman" panose="02020603050405020304" pitchFamily="18" charset="0"/>
                <a:ea typeface="Cambria Math" panose="02040503050406030204" pitchFamily="18" charset="0"/>
                <a:cs typeface="Times New Roman" panose="02020603050405020304" pitchFamily="18" charset="0"/>
              </a:rPr>
              <a:t>Coordonator: prof. dr. Carmen Bulhac</a:t>
            </a:r>
          </a:p>
        </p:txBody>
      </p:sp>
    </p:spTree>
    <p:extLst>
      <p:ext uri="{BB962C8B-B14F-4D97-AF65-F5344CB8AC3E}">
        <p14:creationId xmlns:p14="http://schemas.microsoft.com/office/powerpoint/2010/main" val="70182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52E032E-CC64-4F5F-BC88-3B45FAA5F88B}"/>
              </a:ext>
            </a:extLst>
          </p:cNvPr>
          <p:cNvSpPr>
            <a:spLocks noGrp="1"/>
          </p:cNvSpPr>
          <p:nvPr>
            <p:ph type="title"/>
          </p:nvPr>
        </p:nvSpPr>
        <p:spPr>
          <a:xfrm>
            <a:off x="838200" y="365126"/>
            <a:ext cx="10515600" cy="483961"/>
          </a:xfrm>
        </p:spPr>
        <p:txBody>
          <a:bodyPr>
            <a:normAutofit fontScale="90000"/>
          </a:bodyPr>
          <a:lstStyle/>
          <a:p>
            <a:r>
              <a:rPr lang="ro-RO" sz="3600" dirty="0">
                <a:latin typeface="Century Gothic" panose="020B0502020202020204" pitchFamily="34" charset="0"/>
              </a:rPr>
              <a:t>CALCULATOARE 2019</a:t>
            </a:r>
          </a:p>
        </p:txBody>
      </p:sp>
      <p:pic>
        <p:nvPicPr>
          <p:cNvPr id="5" name="Substituent conținut 4" descr="O imagine care conține text, persoană, interior, computer&#10;&#10;Descriere generată automat">
            <a:extLst>
              <a:ext uri="{FF2B5EF4-FFF2-40B4-BE49-F238E27FC236}">
                <a16:creationId xmlns:a16="http://schemas.microsoft.com/office/drawing/2014/main" id="{922393A6-F50C-4271-9AE8-CD1E80DB7217}"/>
              </a:ext>
            </a:extLst>
          </p:cNvPr>
          <p:cNvPicPr>
            <a:picLocks noGrp="1" noChangeAspect="1"/>
          </p:cNvPicPr>
          <p:nvPr>
            <p:ph idx="1"/>
          </p:nvPr>
        </p:nvPicPr>
        <p:blipFill>
          <a:blip r:embed="rId2"/>
          <a:stretch>
            <a:fillRect/>
          </a:stretch>
        </p:blipFill>
        <p:spPr>
          <a:xfrm>
            <a:off x="838201" y="1588013"/>
            <a:ext cx="4717025" cy="4488323"/>
          </a:xfrm>
        </p:spPr>
      </p:pic>
      <p:pic>
        <p:nvPicPr>
          <p:cNvPr id="7" name="Imagine 6" descr="O imagine care conține interior, podea, persoană&#10;&#10;Descriere generată automat">
            <a:extLst>
              <a:ext uri="{FF2B5EF4-FFF2-40B4-BE49-F238E27FC236}">
                <a16:creationId xmlns:a16="http://schemas.microsoft.com/office/drawing/2014/main" id="{72D5DF63-434E-49E0-A2F1-7F1B3C253E04}"/>
              </a:ext>
            </a:extLst>
          </p:cNvPr>
          <p:cNvPicPr>
            <a:picLocks noChangeAspect="1"/>
          </p:cNvPicPr>
          <p:nvPr/>
        </p:nvPicPr>
        <p:blipFill>
          <a:blip r:embed="rId3"/>
          <a:stretch>
            <a:fillRect/>
          </a:stretch>
        </p:blipFill>
        <p:spPr>
          <a:xfrm>
            <a:off x="6540911" y="1527227"/>
            <a:ext cx="4717027" cy="4549109"/>
          </a:xfrm>
          <a:prstGeom prst="rect">
            <a:avLst/>
          </a:prstGeom>
        </p:spPr>
      </p:pic>
    </p:spTree>
    <p:extLst>
      <p:ext uri="{BB962C8B-B14F-4D97-AF65-F5344CB8AC3E}">
        <p14:creationId xmlns:p14="http://schemas.microsoft.com/office/powerpoint/2010/main" val="369503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970B91-29E2-4F24-B764-43BD55681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ine 4" descr="O imagine care conține text, persoană, în picioare, persoane&#10;&#10;Descriere generată automat">
            <a:extLst>
              <a:ext uri="{FF2B5EF4-FFF2-40B4-BE49-F238E27FC236}">
                <a16:creationId xmlns:a16="http://schemas.microsoft.com/office/drawing/2014/main" id="{70985EED-7D42-4594-BE01-3666FAF65A34}"/>
              </a:ext>
            </a:extLst>
          </p:cNvPr>
          <p:cNvPicPr>
            <a:picLocks noChangeAspect="1"/>
          </p:cNvPicPr>
          <p:nvPr/>
        </p:nvPicPr>
        <p:blipFill>
          <a:blip r:embed="rId2"/>
          <a:stretch>
            <a:fillRect/>
          </a:stretch>
        </p:blipFill>
        <p:spPr>
          <a:xfrm>
            <a:off x="1457339" y="717391"/>
            <a:ext cx="4317221" cy="323791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028" y="717391"/>
            <a:ext cx="4317221" cy="3237916"/>
          </a:xfrm>
          <a:prstGeom prst="rect">
            <a:avLst/>
          </a:prstGeom>
        </p:spPr>
      </p:pic>
      <p:sp>
        <p:nvSpPr>
          <p:cNvPr id="12" name="Freeform: Shape 11">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1" y="5184988"/>
            <a:ext cx="709612"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46">
            <a:extLst>
              <a:ext uri="{FF2B5EF4-FFF2-40B4-BE49-F238E27FC236}">
                <a16:creationId xmlns:a16="http://schemas.microsoft.com/office/drawing/2014/main" id="{26B27121-84C3-4B13-BF63-FC689097F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2" y="5000382"/>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9EC59F2A-3391-4680-823A-EB19F0C67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1" y="4803532"/>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0A8413F-D55B-496A-A28C-9D9D7434F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7" y="4232295"/>
            <a:ext cx="11547945"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1222646" y="4492406"/>
            <a:ext cx="10559041" cy="1587295"/>
          </a:xfrm>
        </p:spPr>
        <p:txBody>
          <a:bodyPr anchor="ctr">
            <a:normAutofit/>
          </a:bodyPr>
          <a:lstStyle/>
          <a:p>
            <a:pPr marL="0" indent="0">
              <a:buNone/>
            </a:pPr>
            <a:endParaRPr lang="ro-RO" sz="2000" dirty="0">
              <a:solidFill>
                <a:srgbClr val="FEFFFF"/>
              </a:solidFill>
              <a:latin typeface="Century Gothic" panose="020B0502020202020204" pitchFamily="34" charset="0"/>
            </a:endParaRPr>
          </a:p>
          <a:p>
            <a:pPr marL="0" indent="0" algn="ctr">
              <a:buNone/>
            </a:pPr>
            <a:r>
              <a:rPr lang="ro-RO" sz="2000" dirty="0">
                <a:solidFill>
                  <a:srgbClr val="FEFFFF"/>
                </a:solidFill>
                <a:latin typeface="Times New Roman" panose="02020603050405020304" pitchFamily="18" charset="0"/>
                <a:cs typeface="Times New Roman" panose="02020603050405020304" pitchFamily="18" charset="0"/>
              </a:rPr>
              <a:t>Vizită la British Council și la Biblioteca Universității “Gh. Asachi” Iași</a:t>
            </a:r>
          </a:p>
        </p:txBody>
      </p:sp>
    </p:spTree>
    <p:extLst>
      <p:ext uri="{BB962C8B-B14F-4D97-AF65-F5344CB8AC3E}">
        <p14:creationId xmlns:p14="http://schemas.microsoft.com/office/powerpoint/2010/main" val="3425162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8977" y="177797"/>
            <a:ext cx="10178323" cy="438427"/>
          </a:xfrm>
        </p:spPr>
        <p:txBody>
          <a:bodyPr>
            <a:normAutofit fontScale="90000"/>
          </a:bodyPr>
          <a:lstStyle/>
          <a:p>
            <a:r>
              <a:rPr lang="ro-RO" sz="3600" dirty="0">
                <a:solidFill>
                  <a:schemeClr val="bg2"/>
                </a:solidFill>
                <a:latin typeface="Century Gothic" panose="020B0502020202020204" pitchFamily="34" charset="0"/>
                <a:cs typeface="Arial" panose="020B0604020202020204" pitchFamily="34" charset="0"/>
              </a:rPr>
              <a:t>Ziua a doua</a:t>
            </a:r>
          </a:p>
        </p:txBody>
      </p:sp>
      <p:sp>
        <p:nvSpPr>
          <p:cNvPr id="3" name="Content Placeholder 2"/>
          <p:cNvSpPr>
            <a:spLocks noGrp="1"/>
          </p:cNvSpPr>
          <p:nvPr>
            <p:ph idx="1"/>
          </p:nvPr>
        </p:nvSpPr>
        <p:spPr>
          <a:xfrm>
            <a:off x="820883" y="768474"/>
            <a:ext cx="10848109" cy="987591"/>
          </a:xfrm>
          <a:solidFill>
            <a:srgbClr val="7030A0"/>
          </a:solidFill>
        </p:spPr>
        <p:txBody>
          <a:bodyPr>
            <a:noAutofit/>
          </a:bodyPr>
          <a:lstStyle/>
          <a:p>
            <a:pPr marL="0" indent="0" algn="just">
              <a:buNone/>
            </a:pPr>
            <a:r>
              <a:rPr lang="ro-RO" sz="2000" dirty="0">
                <a:solidFill>
                  <a:schemeClr val="bg2"/>
                </a:solidFill>
                <a:latin typeface="Times New Roman" panose="02020603050405020304" pitchFamily="18" charset="0"/>
                <a:cs typeface="Times New Roman" panose="02020603050405020304" pitchFamily="18" charset="0"/>
              </a:rPr>
              <a:t>Am învățat programul informatic </a:t>
            </a:r>
            <a:r>
              <a:rPr lang="ro-RO" sz="2000" dirty="0" err="1">
                <a:solidFill>
                  <a:schemeClr val="bg2"/>
                </a:solidFill>
                <a:latin typeface="Times New Roman" panose="02020603050405020304" pitchFamily="18" charset="0"/>
                <a:cs typeface="Times New Roman" panose="02020603050405020304" pitchFamily="18" charset="0"/>
              </a:rPr>
              <a:t>Audacity</a:t>
            </a:r>
            <a:r>
              <a:rPr lang="ro-RO" sz="2000" dirty="0">
                <a:solidFill>
                  <a:schemeClr val="bg2"/>
                </a:solidFill>
                <a:latin typeface="Times New Roman" panose="02020603050405020304" pitchFamily="18" charset="0"/>
                <a:cs typeface="Times New Roman" panose="02020603050405020304" pitchFamily="18" charset="0"/>
              </a:rPr>
              <a:t> pentru realizarea piesei de teatru radiofonic “</a:t>
            </a:r>
            <a:r>
              <a:rPr lang="ro-RO" sz="2000" dirty="0" err="1">
                <a:solidFill>
                  <a:schemeClr val="bg2"/>
                </a:solidFill>
                <a:latin typeface="Times New Roman" panose="02020603050405020304" pitchFamily="18" charset="0"/>
                <a:cs typeface="Times New Roman" panose="02020603050405020304" pitchFamily="18" charset="0"/>
              </a:rPr>
              <a:t>Aladdin</a:t>
            </a:r>
            <a:r>
              <a:rPr lang="ro-RO" sz="2000" dirty="0">
                <a:solidFill>
                  <a:schemeClr val="bg2"/>
                </a:solidFill>
                <a:latin typeface="Times New Roman" panose="02020603050405020304" pitchFamily="18" charset="0"/>
                <a:cs typeface="Times New Roman" panose="02020603050405020304" pitchFamily="18" charset="0"/>
              </a:rPr>
              <a:t> și lampa fermecată”, după care am repetat textul în grupă internațională pentru a-l putea înregistra.           Au fost derulate activități de team building și am abordat tema “Interculturalitate”.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347" y="2074568"/>
            <a:ext cx="4682144" cy="43890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19" y="1866750"/>
            <a:ext cx="4890653" cy="4389033"/>
          </a:xfrm>
          <a:prstGeom prst="rect">
            <a:avLst/>
          </a:prstGeom>
          <a:solidFill>
            <a:srgbClr val="7030A0"/>
          </a:solidFill>
        </p:spPr>
      </p:pic>
    </p:spTree>
    <p:extLst>
      <p:ext uri="{BB962C8B-B14F-4D97-AF65-F5344CB8AC3E}">
        <p14:creationId xmlns:p14="http://schemas.microsoft.com/office/powerpoint/2010/main" val="2121004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EB4B81F-629D-4B8F-A04D-4F00A6306EAA}"/>
              </a:ext>
            </a:extLst>
          </p:cNvPr>
          <p:cNvSpPr>
            <a:spLocks noGrp="1"/>
          </p:cNvSpPr>
          <p:nvPr>
            <p:ph type="title"/>
          </p:nvPr>
        </p:nvSpPr>
        <p:spPr>
          <a:xfrm>
            <a:off x="838200" y="365126"/>
            <a:ext cx="10515600" cy="570057"/>
          </a:xfrm>
          <a:solidFill>
            <a:srgbClr val="7030A0"/>
          </a:solidFill>
        </p:spPr>
        <p:txBody>
          <a:bodyPr>
            <a:normAutofit fontScale="90000"/>
          </a:bodyPr>
          <a:lstStyle/>
          <a:p>
            <a:r>
              <a:rPr lang="ro-RO" sz="3600" dirty="0">
                <a:solidFill>
                  <a:schemeClr val="bg1"/>
                </a:solidFill>
                <a:latin typeface="Century Gothic" panose="020B0502020202020204" pitchFamily="34" charset="0"/>
              </a:rPr>
              <a:t>Ziua a treia</a:t>
            </a:r>
          </a:p>
        </p:txBody>
      </p:sp>
      <p:sp>
        <p:nvSpPr>
          <p:cNvPr id="3" name="Substituent conținut 2">
            <a:extLst>
              <a:ext uri="{FF2B5EF4-FFF2-40B4-BE49-F238E27FC236}">
                <a16:creationId xmlns:a16="http://schemas.microsoft.com/office/drawing/2014/main" id="{B94506C6-8698-4A9A-8CC0-790BC5C2B79E}"/>
              </a:ext>
            </a:extLst>
          </p:cNvPr>
          <p:cNvSpPr>
            <a:spLocks noGrp="1"/>
          </p:cNvSpPr>
          <p:nvPr>
            <p:ph idx="1"/>
          </p:nvPr>
        </p:nvSpPr>
        <p:spPr>
          <a:xfrm>
            <a:off x="838200" y="1007920"/>
            <a:ext cx="10515600" cy="4873337"/>
          </a:xfrm>
          <a:solidFill>
            <a:srgbClr val="7030A0"/>
          </a:solidFill>
        </p:spPr>
        <p:txBody>
          <a:bodyPr>
            <a:normAutofit/>
          </a:bodyPr>
          <a:lstStyle/>
          <a:p>
            <a:pPr algn="just"/>
            <a:endParaRPr lang="ro-RO" sz="2000" dirty="0">
              <a:latin typeface="Times New Roman" panose="02020603050405020304" pitchFamily="18" charset="0"/>
              <a:cs typeface="Times New Roman" panose="02020603050405020304" pitchFamily="18" charset="0"/>
            </a:endParaRPr>
          </a:p>
          <a:p>
            <a:pPr algn="just"/>
            <a:r>
              <a:rPr lang="ro-RO" sz="2000" dirty="0">
                <a:solidFill>
                  <a:schemeClr val="bg1"/>
                </a:solidFill>
                <a:latin typeface="Times New Roman" panose="02020603050405020304" pitchFamily="18" charset="0"/>
                <a:cs typeface="Times New Roman" panose="02020603050405020304" pitchFamily="18" charset="0"/>
              </a:rPr>
              <a:t>În timpul celei de-a treia zile de activitate, am abordat problema sistemului de învățământ românesc. Elevii și profesorii au discutat ce elevii români și au vizitat clasele primare la limba germană. la matematică, educație fizică și engleză colegii au asistat la lecții ținute de prof. Constantin Chirilă, Carmen </a:t>
            </a:r>
            <a:r>
              <a:rPr lang="ro-RO" sz="2000" dirty="0" err="1">
                <a:solidFill>
                  <a:schemeClr val="bg1"/>
                </a:solidFill>
                <a:latin typeface="Times New Roman" panose="02020603050405020304" pitchFamily="18" charset="0"/>
                <a:cs typeface="Times New Roman" panose="02020603050405020304" pitchFamily="18" charset="0"/>
              </a:rPr>
              <a:t>Ilaș</a:t>
            </a:r>
            <a:r>
              <a:rPr lang="ro-RO" sz="2000" dirty="0">
                <a:solidFill>
                  <a:schemeClr val="bg1"/>
                </a:solidFill>
                <a:latin typeface="Times New Roman" panose="02020603050405020304" pitchFamily="18" charset="0"/>
                <a:cs typeface="Times New Roman" panose="02020603050405020304" pitchFamily="18" charset="0"/>
              </a:rPr>
              <a:t>, Gina Prodan și </a:t>
            </a:r>
            <a:r>
              <a:rPr lang="ro-RO" sz="2000" dirty="0" err="1">
                <a:solidFill>
                  <a:schemeClr val="bg1"/>
                </a:solidFill>
                <a:latin typeface="Times New Roman" panose="02020603050405020304" pitchFamily="18" charset="0"/>
                <a:cs typeface="Times New Roman" panose="02020603050405020304" pitchFamily="18" charset="0"/>
              </a:rPr>
              <a:t>Brîndușa</a:t>
            </a:r>
            <a:r>
              <a:rPr lang="ro-RO" sz="2000" dirty="0">
                <a:solidFill>
                  <a:schemeClr val="bg1"/>
                </a:solidFill>
                <a:latin typeface="Times New Roman" panose="02020603050405020304" pitchFamily="18" charset="0"/>
                <a:cs typeface="Times New Roman" panose="02020603050405020304" pitchFamily="18" charset="0"/>
              </a:rPr>
              <a:t> Clapon.  </a:t>
            </a:r>
          </a:p>
          <a:p>
            <a:pPr algn="just"/>
            <a:r>
              <a:rPr lang="ro-RO" sz="2000" dirty="0">
                <a:solidFill>
                  <a:schemeClr val="bg1"/>
                </a:solidFill>
                <a:latin typeface="Times New Roman" panose="02020603050405020304" pitchFamily="18" charset="0"/>
                <a:cs typeface="Times New Roman" panose="02020603050405020304" pitchFamily="18" charset="0"/>
              </a:rPr>
              <a:t>A fost făcută o prezentare a conținutului libretului operei “Nunta lui Figaro”, a cărei reprezentație a fost urmărită de participanți în seara aceleiași zile. </a:t>
            </a:r>
          </a:p>
          <a:p>
            <a:pPr algn="just"/>
            <a:r>
              <a:rPr lang="ro-RO" sz="2000" dirty="0">
                <a:solidFill>
                  <a:schemeClr val="bg1"/>
                </a:solidFill>
                <a:latin typeface="Times New Roman" panose="02020603050405020304" pitchFamily="18" charset="0"/>
                <a:cs typeface="Times New Roman" panose="02020603050405020304" pitchFamily="18" charset="0"/>
              </a:rPr>
              <a:t>Coordonatorul de proiect a organizat o expoziție de carte didactică în limba germană și engleză. Partener: Educațional Center, filiala Iași. </a:t>
            </a:r>
          </a:p>
          <a:p>
            <a:pPr marL="176209" indent="-176209" algn="just"/>
            <a:r>
              <a:rPr lang="ro-RO" sz="2000" dirty="0">
                <a:solidFill>
                  <a:schemeClr val="bg1"/>
                </a:solidFill>
                <a:latin typeface="Times New Roman" panose="02020603050405020304" pitchFamily="18" charset="0"/>
                <a:cs typeface="Times New Roman" panose="02020603050405020304" pitchFamily="18" charset="0"/>
              </a:rPr>
              <a:t>De asemenea, participanți au desfășurat o sesiune </a:t>
            </a:r>
            <a:r>
              <a:rPr lang="ro-RO" sz="2000" dirty="0" err="1">
                <a:solidFill>
                  <a:schemeClr val="bg1"/>
                </a:solidFill>
                <a:latin typeface="Times New Roman" panose="02020603050405020304" pitchFamily="18" charset="0"/>
                <a:cs typeface="Times New Roman" panose="02020603050405020304" pitchFamily="18" charset="0"/>
              </a:rPr>
              <a:t>quilling</a:t>
            </a:r>
            <a:r>
              <a:rPr lang="ro-RO" sz="2000" dirty="0">
                <a:solidFill>
                  <a:schemeClr val="bg1"/>
                </a:solidFill>
                <a:latin typeface="Times New Roman" panose="02020603050405020304" pitchFamily="18" charset="0"/>
                <a:cs typeface="Times New Roman" panose="02020603050405020304" pitchFamily="18" charset="0"/>
              </a:rPr>
              <a:t>, în cadrul unei activități de team building. Sub îndrumarea elevei Roman  Denisa  din clasa a XI-a B au realizat minunate obiect de artizanat. </a:t>
            </a:r>
          </a:p>
          <a:p>
            <a:pPr marL="176209" indent="-176209" algn="just"/>
            <a:r>
              <a:rPr lang="ro-RO" sz="2000" dirty="0">
                <a:solidFill>
                  <a:schemeClr val="bg1"/>
                </a:solidFill>
                <a:latin typeface="Times New Roman" panose="02020603050405020304" pitchFamily="18" charset="0"/>
                <a:cs typeface="Times New Roman" panose="02020603050405020304" pitchFamily="18" charset="0"/>
              </a:rPr>
              <a:t>După-amiază participanții au prezentat un program artistic, iar seara au vizionat la ONRI opera Nunta lui Figaro, de W. A. Mozart. </a:t>
            </a:r>
          </a:p>
          <a:p>
            <a:pPr marL="176209" indent="-176209" algn="just"/>
            <a:endParaRPr lang="ro-RO" sz="2000" dirty="0">
              <a:solidFill>
                <a:schemeClr val="bg1"/>
              </a:solidFill>
              <a:latin typeface="Times New Roman" panose="02020603050405020304" pitchFamily="18" charset="0"/>
              <a:cs typeface="Times New Roman" panose="02020603050405020304" pitchFamily="18" charset="0"/>
            </a:endParaRPr>
          </a:p>
          <a:p>
            <a:pPr marL="176209" indent="-176209" algn="just"/>
            <a:endParaRPr lang="ro-RO" sz="2000" dirty="0">
              <a:solidFill>
                <a:schemeClr val="bg1"/>
              </a:solidFill>
              <a:latin typeface="Times New Roman" panose="02020603050405020304" pitchFamily="18" charset="0"/>
              <a:cs typeface="Times New Roman" panose="02020603050405020304" pitchFamily="18" charset="0"/>
            </a:endParaRPr>
          </a:p>
          <a:p>
            <a:pPr marL="519100" indent="-342891" algn="just"/>
            <a:endParaRPr lang="ro-RO" sz="2000" dirty="0">
              <a:solidFill>
                <a:schemeClr val="bg1"/>
              </a:solidFill>
              <a:latin typeface="Times New Roman" panose="02020603050405020304" pitchFamily="18" charset="0"/>
              <a:cs typeface="Times New Roman" panose="02020603050405020304" pitchFamily="18" charset="0"/>
            </a:endParaRPr>
          </a:p>
          <a:p>
            <a:pPr marL="176209" indent="0" algn="just">
              <a:buNone/>
            </a:pPr>
            <a:endParaRPr lang="ro-RO"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0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E9C5405-4A49-4E12-98FD-8966C1118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5B9823A-85C3-4837-8700-3D94F9B3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7235" y="2"/>
            <a:ext cx="789032" cy="6865831"/>
          </a:xfrm>
          <a:custGeom>
            <a:avLst/>
            <a:gdLst>
              <a:gd name="connsiteX0" fmla="*/ 2648 w 789032"/>
              <a:gd name="connsiteY0" fmla="*/ 0 h 6865831"/>
              <a:gd name="connsiteX1" fmla="*/ 789032 w 789032"/>
              <a:gd name="connsiteY1" fmla="*/ 0 h 6865831"/>
              <a:gd name="connsiteX2" fmla="*/ 789032 w 789032"/>
              <a:gd name="connsiteY2" fmla="*/ 1621639 h 6865831"/>
              <a:gd name="connsiteX3" fmla="*/ 789032 w 789032"/>
              <a:gd name="connsiteY3" fmla="*/ 1900580 h 6865831"/>
              <a:gd name="connsiteX4" fmla="*/ 789032 w 789032"/>
              <a:gd name="connsiteY4" fmla="*/ 6865831 h 6865831"/>
              <a:gd name="connsiteX5" fmla="*/ 0 w 789032"/>
              <a:gd name="connsiteY5" fmla="*/ 6399058 h 6865831"/>
              <a:gd name="connsiteX6" fmla="*/ 0 w 789032"/>
              <a:gd name="connsiteY6" fmla="*/ 1154866 h 6865831"/>
              <a:gd name="connsiteX7" fmla="*/ 2648 w 789032"/>
              <a:gd name="connsiteY7" fmla="*/ 1156433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032" h="6865831">
                <a:moveTo>
                  <a:pt x="2648" y="0"/>
                </a:moveTo>
                <a:lnTo>
                  <a:pt x="789032" y="0"/>
                </a:lnTo>
                <a:lnTo>
                  <a:pt x="789032" y="1621639"/>
                </a:lnTo>
                <a:lnTo>
                  <a:pt x="789032" y="1900580"/>
                </a:lnTo>
                <a:lnTo>
                  <a:pt x="789032" y="6865831"/>
                </a:lnTo>
                <a:lnTo>
                  <a:pt x="0" y="6399058"/>
                </a:lnTo>
                <a:lnTo>
                  <a:pt x="0" y="1154866"/>
                </a:lnTo>
                <a:lnTo>
                  <a:pt x="2648" y="1156433"/>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9" name="Freeform 7">
            <a:extLst>
              <a:ext uri="{FF2B5EF4-FFF2-40B4-BE49-F238E27FC236}">
                <a16:creationId xmlns:a16="http://schemas.microsoft.com/office/drawing/2014/main" id="{5BAFBDD6-35EA-4318-81BD-034C73032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17237" y="887218"/>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31" name="Rectangle 30">
            <a:extLst>
              <a:ext uri="{FF2B5EF4-FFF2-40B4-BE49-F238E27FC236}">
                <a16:creationId xmlns:a16="http://schemas.microsoft.com/office/drawing/2014/main" id="{9668AFA7-0343-4462-B952-29775C02D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98749" cy="615019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ubstituent conținut 4" descr="O imagine care conține text, interior, masă, persoană&#10;&#10;Descriere generată automat">
            <a:extLst>
              <a:ext uri="{FF2B5EF4-FFF2-40B4-BE49-F238E27FC236}">
                <a16:creationId xmlns:a16="http://schemas.microsoft.com/office/drawing/2014/main" id="{7B2A3360-CB84-4F38-9552-A4072CD37027}"/>
              </a:ext>
            </a:extLst>
          </p:cNvPr>
          <p:cNvPicPr>
            <a:picLocks noGrp="1" noChangeAspect="1"/>
          </p:cNvPicPr>
          <p:nvPr>
            <p:ph idx="1"/>
          </p:nvPr>
        </p:nvPicPr>
        <p:blipFill rotWithShape="1">
          <a:blip r:embed="rId2"/>
          <a:srcRect l="3846" r="-2" b="-2"/>
          <a:stretch/>
        </p:blipFill>
        <p:spPr>
          <a:xfrm>
            <a:off x="643468" y="712787"/>
            <a:ext cx="6686077" cy="5215127"/>
          </a:xfrm>
          <a:prstGeom prst="rect">
            <a:avLst/>
          </a:prstGeom>
        </p:spPr>
      </p:pic>
      <p:sp>
        <p:nvSpPr>
          <p:cNvPr id="33" name="Rectangle 8">
            <a:extLst>
              <a:ext uri="{FF2B5EF4-FFF2-40B4-BE49-F238E27FC236}">
                <a16:creationId xmlns:a16="http://schemas.microsoft.com/office/drawing/2014/main" id="{FABAF75E-3794-4E38-AFE5-55C26244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04744" y="0"/>
            <a:ext cx="4384208" cy="6858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u 1">
            <a:extLst>
              <a:ext uri="{FF2B5EF4-FFF2-40B4-BE49-F238E27FC236}">
                <a16:creationId xmlns:a16="http://schemas.microsoft.com/office/drawing/2014/main" id="{0413E985-ABCF-42D6-8F75-5B80FB085715}"/>
              </a:ext>
            </a:extLst>
          </p:cNvPr>
          <p:cNvSpPr>
            <a:spLocks noGrp="1"/>
          </p:cNvSpPr>
          <p:nvPr>
            <p:ph type="title"/>
          </p:nvPr>
        </p:nvSpPr>
        <p:spPr>
          <a:xfrm>
            <a:off x="8129873" y="1062402"/>
            <a:ext cx="3262028" cy="2733881"/>
          </a:xfrm>
        </p:spPr>
        <p:txBody>
          <a:bodyPr vert="horz" lIns="91440" tIns="45720" rIns="91440" bIns="45720" rtlCol="0" anchor="b">
            <a:normAutofit/>
          </a:bodyPr>
          <a:lstStyle/>
          <a:p>
            <a:r>
              <a:rPr lang="ro-RO" kern="1200" dirty="0">
                <a:solidFill>
                  <a:srgbClr val="FFFFFF"/>
                </a:solidFill>
                <a:latin typeface="+mj-lt"/>
                <a:ea typeface="+mj-ea"/>
                <a:cs typeface="+mj-cs"/>
              </a:rPr>
              <a:t>Ziua a treia </a:t>
            </a:r>
            <a:r>
              <a:rPr lang="en-US" kern="1200" dirty="0">
                <a:solidFill>
                  <a:srgbClr val="FFFFFF"/>
                </a:solidFill>
                <a:latin typeface="+mj-lt"/>
                <a:ea typeface="+mj-ea"/>
                <a:cs typeface="+mj-cs"/>
              </a:rPr>
              <a:t>E</a:t>
            </a:r>
            <a:r>
              <a:rPr lang="ro-RO" kern="1200" dirty="0">
                <a:solidFill>
                  <a:srgbClr val="FFFFFF"/>
                </a:solidFill>
                <a:latin typeface="+mj-lt"/>
                <a:ea typeface="+mj-ea"/>
                <a:cs typeface="+mj-cs"/>
              </a:rPr>
              <a:t>x</a:t>
            </a:r>
            <a:r>
              <a:rPr lang="en-US" kern="1200" dirty="0" err="1">
                <a:solidFill>
                  <a:srgbClr val="FFFFFF"/>
                </a:solidFill>
                <a:latin typeface="+mj-lt"/>
                <a:ea typeface="+mj-ea"/>
                <a:cs typeface="+mj-cs"/>
              </a:rPr>
              <a:t>poziție</a:t>
            </a:r>
            <a:r>
              <a:rPr lang="en-US" kern="1200" dirty="0">
                <a:solidFill>
                  <a:srgbClr val="FFFFFF"/>
                </a:solidFill>
                <a:latin typeface="+mj-lt"/>
                <a:ea typeface="+mj-ea"/>
                <a:cs typeface="+mj-cs"/>
              </a:rPr>
              <a:t> de carte </a:t>
            </a:r>
            <a:r>
              <a:rPr lang="en-US" kern="1200" dirty="0" err="1">
                <a:solidFill>
                  <a:srgbClr val="FFFFFF"/>
                </a:solidFill>
                <a:latin typeface="+mj-lt"/>
                <a:ea typeface="+mj-ea"/>
                <a:cs typeface="+mj-cs"/>
              </a:rPr>
              <a:t>germană</a:t>
            </a:r>
            <a:endParaRPr lang="en-US" kern="1200" dirty="0">
              <a:solidFill>
                <a:srgbClr val="FFFFFF"/>
              </a:solidFill>
              <a:latin typeface="+mj-lt"/>
              <a:ea typeface="+mj-ea"/>
              <a:cs typeface="+mj-cs"/>
            </a:endParaRPr>
          </a:p>
        </p:txBody>
      </p:sp>
    </p:spTree>
    <p:extLst>
      <p:ext uri="{BB962C8B-B14F-4D97-AF65-F5344CB8AC3E}">
        <p14:creationId xmlns:p14="http://schemas.microsoft.com/office/powerpoint/2010/main" val="3364599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7901" y="215901"/>
            <a:ext cx="10223500" cy="595515"/>
          </a:xfrm>
        </p:spPr>
        <p:txBody>
          <a:bodyPr>
            <a:noAutofit/>
          </a:bodyPr>
          <a:lstStyle/>
          <a:p>
            <a:r>
              <a:rPr lang="ro-RO" sz="3600" dirty="0">
                <a:latin typeface="Century Gothic" panose="020B0502020202020204" pitchFamily="34" charset="0"/>
                <a:cs typeface="Arial" panose="020B0604020202020204" pitchFamily="34" charset="0"/>
              </a:rPr>
              <a:t>Ziua a treia. </a:t>
            </a:r>
            <a:r>
              <a:rPr lang="ro-RO" sz="3600" dirty="0" err="1">
                <a:latin typeface="Century Gothic" panose="020B0502020202020204" pitchFamily="34" charset="0"/>
                <a:cs typeface="Arial" panose="020B0604020202020204" pitchFamily="34" charset="0"/>
              </a:rPr>
              <a:t>Quilling</a:t>
            </a:r>
            <a:endParaRPr lang="ro-RO" sz="3600" dirty="0">
              <a:latin typeface="Century Gothic" panose="020B0502020202020204" pitchFamily="34" charset="0"/>
              <a:cs typeface="Arial" panose="020B0604020202020204" pitchFamily="34" charset="0"/>
            </a:endParaRPr>
          </a:p>
        </p:txBody>
      </p:sp>
      <p:pic>
        <p:nvPicPr>
          <p:cNvPr id="7" name="Substituent conținut 6">
            <a:extLst>
              <a:ext uri="{FF2B5EF4-FFF2-40B4-BE49-F238E27FC236}">
                <a16:creationId xmlns:a16="http://schemas.microsoft.com/office/drawing/2014/main" id="{D598682E-100F-4D17-A340-AE2C118C2DE9}"/>
              </a:ext>
            </a:extLst>
          </p:cNvPr>
          <p:cNvPicPr>
            <a:picLocks noGrp="1" noChangeAspect="1"/>
          </p:cNvPicPr>
          <p:nvPr>
            <p:ph idx="1"/>
          </p:nvPr>
        </p:nvPicPr>
        <p:blipFill>
          <a:blip r:embed="rId2"/>
          <a:stretch>
            <a:fillRect/>
          </a:stretch>
        </p:blipFill>
        <p:spPr>
          <a:xfrm>
            <a:off x="6329680" y="1620984"/>
            <a:ext cx="5242560" cy="4268585"/>
          </a:xfrm>
          <a:solidFill>
            <a:srgbClr val="FFC000"/>
          </a:solid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620984"/>
            <a:ext cx="4717475" cy="4268585"/>
          </a:xfrm>
          <a:prstGeom prst="rect">
            <a:avLst/>
          </a:prstGeom>
          <a:solidFill>
            <a:srgbClr val="7030A0"/>
          </a:solidFill>
        </p:spPr>
      </p:pic>
    </p:spTree>
    <p:extLst>
      <p:ext uri="{BB962C8B-B14F-4D97-AF65-F5344CB8AC3E}">
        <p14:creationId xmlns:p14="http://schemas.microsoft.com/office/powerpoint/2010/main" val="3320379990"/>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861</TotalTime>
  <Words>1013</Words>
  <Application>Microsoft Office PowerPoint</Application>
  <PresentationFormat>Ecran lat</PresentationFormat>
  <Paragraphs>76</Paragraphs>
  <Slides>34</Slides>
  <Notes>0</Notes>
  <HiddenSlides>0</HiddenSlides>
  <MMClips>0</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34</vt:i4>
      </vt:variant>
    </vt:vector>
  </HeadingPairs>
  <TitlesOfParts>
    <vt:vector size="41" baseType="lpstr">
      <vt:lpstr>Arial</vt:lpstr>
      <vt:lpstr>Bahnschrift SemiBold</vt:lpstr>
      <vt:lpstr>Calibri</vt:lpstr>
      <vt:lpstr>Calibri Light</vt:lpstr>
      <vt:lpstr>Century Gothic</vt:lpstr>
      <vt:lpstr>Times New Roman</vt:lpstr>
      <vt:lpstr>Temă Office</vt:lpstr>
      <vt:lpstr>Zwischen den Kulturen   Rumänien, 7. – 13 OKTOBER 2019  ERASMUS +</vt:lpstr>
      <vt:lpstr>Ziua întâi</vt:lpstr>
      <vt:lpstr>Atelier de calculatoare</vt:lpstr>
      <vt:lpstr>CALCULATOARE 2019</vt:lpstr>
      <vt:lpstr>Prezentare PowerPoint</vt:lpstr>
      <vt:lpstr>Ziua a doua</vt:lpstr>
      <vt:lpstr>Ziua a treia</vt:lpstr>
      <vt:lpstr>Ziua a treia Expoziție de carte germană</vt:lpstr>
      <vt:lpstr>Ziua a treia. Quilling</vt:lpstr>
      <vt:lpstr>Materiale ale colegilor din Letonia  și Turcia</vt:lpstr>
      <vt:lpstr>Quilling</vt:lpstr>
      <vt:lpstr>Dialog cu colegii</vt:lpstr>
      <vt:lpstr>Prezentare PowerPoint</vt:lpstr>
      <vt:lpstr>Prezentare PowerPoint</vt:lpstr>
      <vt:lpstr>Nunta lui Figaro</vt:lpstr>
      <vt:lpstr>Ziua a patra</vt:lpstr>
      <vt:lpstr>Prezentare PowerPoint</vt:lpstr>
      <vt:lpstr>Ziua a cincea</vt:lpstr>
      <vt:lpstr>Prezentare PowerPoint</vt:lpstr>
      <vt:lpstr>Vizită la Goethe Zentrum Iași</vt:lpstr>
      <vt:lpstr>Ziua a șasea</vt:lpstr>
      <vt:lpstr>Prezentare PowerPoint</vt:lpstr>
      <vt:lpstr>Patiserie românească</vt:lpstr>
      <vt:lpstr>Istoria Imperiului Otoman. Mahomet III</vt:lpstr>
      <vt:lpstr>Prezentare PowerPoint</vt:lpstr>
      <vt:lpstr>Prezentare PowerPoint</vt:lpstr>
      <vt:lpstr>Ziua a șaptea</vt:lpstr>
      <vt:lpstr>Prezentare PowerPoint</vt:lpstr>
      <vt:lpstr>Prezentare PowerPoint</vt:lpstr>
      <vt:lpstr>Prezentare PowerPoint</vt:lpstr>
      <vt:lpstr>Prezentare PowerPoint</vt:lpstr>
      <vt:lpstr>Transnationale Aktivität C3</vt:lpstr>
      <vt:lpstr>C3</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Zwischen den Kulturen in der Rumänien</dc:title>
  <dc:creator>malinuta2003@gmail.com</dc:creator>
  <cp:lastModifiedBy>Carmen Bulhac</cp:lastModifiedBy>
  <cp:revision>33</cp:revision>
  <dcterms:created xsi:type="dcterms:W3CDTF">2019-11-26T12:53:02Z</dcterms:created>
  <dcterms:modified xsi:type="dcterms:W3CDTF">2021-11-02T16:23:22Z</dcterms:modified>
</cp:coreProperties>
</file>